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5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B0130C-BC3F-42DF-8C99-046EED1C3103}" type="datetimeFigureOut">
              <a:rPr lang="uk-UA" smtClean="0"/>
              <a:pPr/>
              <a:t>27.10.2022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819FBD-D270-4378-AF4F-501EE0F3F64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ЗЕЛЕНОДОЛЬСЬКИЙ   ПРОФЕСІЙНИЙ ЛІЦЕЙ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МЕТОДИЧНА КОМІСІЯ БУДІВЕЛЬНОГО НАПРЯМУ ПРЕЗЕНТУЄ:</a:t>
            </a:r>
          </a:p>
          <a:p>
            <a:pPr algn="ctr"/>
            <a:endParaRPr lang="uk-UA" sz="40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Створення художніх панно в техніці: барельєф,горельєф</a:t>
            </a:r>
          </a:p>
          <a:p>
            <a:pPr algn="r"/>
            <a:endParaRPr lang="uk-UA" sz="3200" dirty="0"/>
          </a:p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Підготували: </a:t>
            </a:r>
          </a:p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м</a:t>
            </a:r>
            <a:r>
              <a:rPr lang="uk-UA" sz="2000" b="1" dirty="0" smtClean="0">
                <a:solidFill>
                  <a:schemeClr val="bg1"/>
                </a:solidFill>
              </a:rPr>
              <a:t>айстри </a:t>
            </a:r>
            <a:r>
              <a:rPr lang="uk-UA" sz="2000" b="1" dirty="0" smtClean="0">
                <a:solidFill>
                  <a:schemeClr val="bg1"/>
                </a:solidFill>
              </a:rPr>
              <a:t>виробничого навчання</a:t>
            </a:r>
          </a:p>
          <a:p>
            <a:pPr algn="r"/>
            <a:r>
              <a:rPr lang="uk-UA" sz="2000" b="1" dirty="0" smtClean="0">
                <a:solidFill>
                  <a:schemeClr val="bg1"/>
                </a:solidFill>
              </a:rPr>
              <a:t>Віта</a:t>
            </a:r>
            <a:r>
              <a:rPr lang="uk-UA" sz="2000" b="1" dirty="0" smtClean="0">
                <a:solidFill>
                  <a:schemeClr val="bg1"/>
                </a:solidFill>
              </a:rPr>
              <a:t> КОЖЕМЯКІНА </a:t>
            </a:r>
            <a:r>
              <a:rPr lang="uk-UA" sz="2000" b="1" dirty="0" smtClean="0">
                <a:solidFill>
                  <a:schemeClr val="bg1"/>
                </a:solidFill>
              </a:rPr>
              <a:t>та Юлія </a:t>
            </a:r>
            <a:r>
              <a:rPr lang="uk-UA" sz="2000" b="1" dirty="0" smtClean="0">
                <a:solidFill>
                  <a:schemeClr val="bg1"/>
                </a:solidFill>
              </a:rPr>
              <a:t>МІНЬКО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endParaRPr lang="uk-UA" sz="2000" b="1" dirty="0">
              <a:solidFill>
                <a:schemeClr val="bg1"/>
              </a:solidFill>
            </a:endParaRPr>
          </a:p>
          <a:p>
            <a:pPr algn="ctr"/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2022 рік</a:t>
            </a:r>
          </a:p>
          <a:p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19872" y="0"/>
            <a:ext cx="5724128" cy="6858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2530" name="Picture 2" descr="C:\Users\rozumniki\Desktop\Будівельники\IMG-47c4d05b7813d59cf2a12f4101ce1eca-V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51920" cy="6847857"/>
          </a:xfrm>
          <a:prstGeom prst="rect">
            <a:avLst/>
          </a:prstGeom>
          <a:noFill/>
        </p:spPr>
      </p:pic>
      <p:pic>
        <p:nvPicPr>
          <p:cNvPr id="22531" name="Picture 3" descr="C:\Users\rozumniki\Desktop\Будівельники\IMG-9df892f8edd40a997fc8c257a1124f7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888432" cy="6912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1" y="227331"/>
            <a:ext cx="1882552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13. Фарбування зразків, </a:t>
            </a:r>
            <a:r>
              <a:rPr lang="uk-UA" sz="3200" b="1" dirty="0" smtClean="0">
                <a:solidFill>
                  <a:srgbClr val="FFFF00"/>
                </a:solidFill>
              </a:rPr>
              <a:t>враховуючи освітлення приміщення</a:t>
            </a:r>
            <a:r>
              <a:rPr lang="uk-UA" sz="3200" dirty="0" smtClean="0"/>
              <a:t>. </a:t>
            </a:r>
          </a:p>
          <a:p>
            <a:endParaRPr lang="uk-UA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3554" name="Picture 2" descr="C:\Users\rozumniki\Desktop\Будівельники\Colorex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41326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Барельєф може бути сюжетним або </a:t>
            </a:r>
            <a:r>
              <a:rPr lang="uk-UA" dirty="0" smtClean="0">
                <a:solidFill>
                  <a:srgbClr val="FFFF00"/>
                </a:solidFill>
              </a:rPr>
              <a:t>абстрактним.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В</a:t>
            </a:r>
            <a:r>
              <a:rPr lang="uk-UA" dirty="0" smtClean="0">
                <a:solidFill>
                  <a:srgbClr val="FFFF00"/>
                </a:solidFill>
              </a:rPr>
              <a:t>иконаним </a:t>
            </a:r>
            <a:r>
              <a:rPr lang="uk-UA" dirty="0" smtClean="0">
                <a:solidFill>
                  <a:srgbClr val="FFFF00"/>
                </a:solidFill>
              </a:rPr>
              <a:t>у класичному, античному, сучасному стилях.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Античний стиль</a:t>
            </a:r>
            <a:endParaRPr lang="uk-UA" dirty="0"/>
          </a:p>
        </p:txBody>
      </p:sp>
      <p:pic>
        <p:nvPicPr>
          <p:cNvPr id="25602" name="Picture 2" descr="C:\Users\rozumniki\Desktop\Будівельники\717890_16039158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46912" cy="4968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rozumniki\Desktop\Будівельники\4lgPDgR9ohrHut8nsQV7M7NQPUzjVFZnHUIXqyr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rozumniki\Desktop\Будівельни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5822"/>
            <a:ext cx="5701814" cy="684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Класичний стиль</a:t>
            </a:r>
            <a:endParaRPr lang="uk-UA" dirty="0"/>
          </a:p>
        </p:txBody>
      </p:sp>
      <p:pic>
        <p:nvPicPr>
          <p:cNvPr id="28674" name="Picture 2" descr="C:\Users\rozumniki\Desktop\Будівельники\1633370135_61-mykaleidoscope-ru-p-barelef-na-stene-interer-krasivo-foto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73305" cy="488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rozumniki\Desktop\Будівельники\817148-1527285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5352"/>
            <a:ext cx="4032448" cy="680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C:\Users\rozumniki\Desktop\Будівельники\1633727419_28-mykaleidoscope-ru-p-barelef-na-kukhne-interer-krasivo-foto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21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Сучасний стиль</a:t>
            </a:r>
            <a:endParaRPr lang="uk-UA" dirty="0"/>
          </a:p>
        </p:txBody>
      </p:sp>
      <p:pic>
        <p:nvPicPr>
          <p:cNvPr id="31747" name="Picture 3" descr="C:\Users\rozumniki\Desktop\Будівельники\img_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6750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uk-UA" dirty="0" smtClean="0"/>
              <a:t>ІНСТРУМЕНТИ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r>
              <a:rPr lang="uk-UA" dirty="0" smtClean="0"/>
              <a:t>Малярний </a:t>
            </a:r>
            <a:r>
              <a:rPr lang="uk-UA" dirty="0" smtClean="0"/>
              <a:t>ніж;</a:t>
            </a:r>
          </a:p>
          <a:p>
            <a:r>
              <a:rPr lang="uk-UA" dirty="0" smtClean="0"/>
              <a:t>Рулетка;</a:t>
            </a:r>
          </a:p>
          <a:p>
            <a:r>
              <a:rPr lang="uk-UA" dirty="0" smtClean="0"/>
              <a:t>Шпателі;</a:t>
            </a:r>
          </a:p>
          <a:p>
            <a:r>
              <a:rPr lang="uk-UA" dirty="0" smtClean="0"/>
              <a:t>Набір мастихінів;</a:t>
            </a:r>
          </a:p>
          <a:p>
            <a:r>
              <a:rPr lang="uk-UA" dirty="0" smtClean="0"/>
              <a:t>Простий олівець;</a:t>
            </a:r>
          </a:p>
          <a:p>
            <a:r>
              <a:rPr lang="uk-UA" dirty="0" smtClean="0"/>
              <a:t>Шліфувальні сітки різної абразивності;</a:t>
            </a:r>
          </a:p>
          <a:p>
            <a:r>
              <a:rPr lang="uk-UA" dirty="0" err="1" smtClean="0"/>
              <a:t>Флейцьові</a:t>
            </a:r>
            <a:r>
              <a:rPr lang="uk-UA" dirty="0" smtClean="0"/>
              <a:t> кисті, художні пензлі; палітра;</a:t>
            </a:r>
          </a:p>
          <a:p>
            <a:r>
              <a:rPr lang="uk-UA" dirty="0" smtClean="0"/>
              <a:t>Клейовий пістолет.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2770" name="Picture 2" descr="C:\Users\rozumniki\Desktop\Будівельники\8944fcf77d223ff10188287f5f42f9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922" y="476672"/>
            <a:ext cx="9167765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uk-UA" dirty="0" smtClean="0"/>
              <a:t>Творчі роботи в техніці барельєф майстрів та здобувачів освіти </a:t>
            </a:r>
            <a:r>
              <a:rPr lang="uk-UA" dirty="0" err="1" smtClean="0"/>
              <a:t>Зеленодольського</a:t>
            </a:r>
            <a:r>
              <a:rPr lang="uk-UA" dirty="0" smtClean="0"/>
              <a:t> професійного ліцею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rozumniki\Desktop\Будівельники\фламін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-985"/>
            <a:ext cx="5256584" cy="6858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rozumniki\Desktop\Будівельники\288ee83ff6831f0d6faf028410d620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</p:spPr>
      </p:pic>
      <p:pic>
        <p:nvPicPr>
          <p:cNvPr id="34819" name="Picture 3" descr="C:\Users\rozumniki\Desktop\Будівельники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72516"/>
            <a:ext cx="3995936" cy="4881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rozumniki\Desktop\Будівельники\-5350657613429325561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7945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rozumniki\Desktop\Будівельники\20221026_115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645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rozumniki\Desktop\Будівельники\IMG-1ff0cfd4f57b29412a99679cb6fb68c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508104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uk-UA" sz="2000" b="1" i="1" dirty="0" smtClean="0"/>
              <a:t>У горах високих, де беркут кружляє,</a:t>
            </a:r>
          </a:p>
          <a:p>
            <a:r>
              <a:rPr lang="uk-UA" sz="2000" b="1" i="1" dirty="0" smtClean="0"/>
              <a:t>Там край незрівнянний цвіте.</a:t>
            </a:r>
          </a:p>
          <a:p>
            <a:r>
              <a:rPr lang="uk-UA" sz="2000" b="1" i="1" dirty="0" smtClean="0"/>
              <a:t>Миру і щастя всім людям бажає</a:t>
            </a:r>
          </a:p>
          <a:p>
            <a:r>
              <a:rPr lang="uk-UA" sz="2000" b="1" i="1" dirty="0" smtClean="0"/>
              <a:t>Карпатська батьківська земля.</a:t>
            </a:r>
          </a:p>
          <a:p>
            <a:r>
              <a:rPr lang="uk-UA" sz="2000" b="1" i="1" dirty="0" smtClean="0"/>
              <a:t>Земля, як і беркут, летить у просторах,</a:t>
            </a:r>
          </a:p>
          <a:p>
            <a:r>
              <a:rPr lang="uk-UA" sz="2000" b="1" i="1" dirty="0" smtClean="0"/>
              <a:t>Їй треба любові й тепла.</a:t>
            </a:r>
          </a:p>
          <a:p>
            <a:r>
              <a:rPr lang="uk-UA" sz="2000" b="1" i="1" dirty="0" smtClean="0"/>
              <a:t>Візьми собі сили цілющої, орле,</a:t>
            </a:r>
          </a:p>
          <a:p>
            <a:r>
              <a:rPr lang="uk-UA" sz="2000" b="1" i="1" dirty="0" smtClean="0"/>
              <a:t>З гірського кришталь-джерела.</a:t>
            </a:r>
          </a:p>
          <a:p>
            <a:pPr algn="r"/>
            <a:r>
              <a:rPr lang="uk-UA" sz="2000" b="1" i="1" dirty="0" smtClean="0"/>
              <a:t>Р. </a:t>
            </a:r>
            <a:r>
              <a:rPr lang="uk-UA" sz="2000" b="1" i="1" dirty="0" err="1" smtClean="0"/>
              <a:t>Юзва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“Беркут”</a:t>
            </a:r>
            <a:endParaRPr lang="uk-UA" sz="2000" b="1" i="1" dirty="0" smtClean="0"/>
          </a:p>
          <a:p>
            <a:endParaRPr lang="uk-UA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zumniki\Desktop\Будівельники\20221026_115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62" y="0"/>
            <a:ext cx="9149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ozumniki\Desktop\Будівельники\20221026_115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91583" cy="687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rozumniki\Desktop\Будівельники\IMG-cb9b109b71f9887c26c7c69a004d8e9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3131840" cy="6789897"/>
          </a:xfrm>
          <a:prstGeom prst="rect">
            <a:avLst/>
          </a:prstGeom>
          <a:noFill/>
        </p:spPr>
      </p:pic>
      <p:pic>
        <p:nvPicPr>
          <p:cNvPr id="40964" name="Picture 4" descr="C:\Users\rozumniki\Desktop\Будівельники\IMG-e2c1e8a8f2362a2bb3132a444c2450b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39801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29600" cy="833264"/>
          </a:xfrm>
        </p:spPr>
        <p:txBody>
          <a:bodyPr/>
          <a:lstStyle/>
          <a:p>
            <a:r>
              <a:rPr lang="uk-UA" dirty="0" smtClean="0"/>
              <a:t>Матеріали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uk-UA" dirty="0" smtClean="0"/>
              <a:t> Глибоко проникаюча </a:t>
            </a:r>
            <a:r>
              <a:rPr lang="uk-UA" dirty="0" err="1" smtClean="0"/>
              <a:t>грунтувальна</a:t>
            </a:r>
            <a:r>
              <a:rPr lang="uk-UA" dirty="0" smtClean="0"/>
              <a:t> суміш </a:t>
            </a:r>
            <a:r>
              <a:rPr lang="en-US" dirty="0" smtClean="0"/>
              <a:t>ANSERGLOB EG 58</a:t>
            </a:r>
            <a:r>
              <a:rPr lang="uk-UA" dirty="0" smtClean="0"/>
              <a:t>;</a:t>
            </a:r>
          </a:p>
          <a:p>
            <a:pPr algn="l"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 err="1" smtClean="0"/>
              <a:t>Адгезійна</a:t>
            </a:r>
            <a:r>
              <a:rPr lang="uk-UA" dirty="0" smtClean="0"/>
              <a:t> пігментована суміш </a:t>
            </a:r>
            <a:r>
              <a:rPr lang="en-US" dirty="0" err="1" smtClean="0"/>
              <a:t>Beton-Kontakt</a:t>
            </a:r>
            <a:r>
              <a:rPr lang="uk-UA" dirty="0" smtClean="0"/>
              <a:t>;</a:t>
            </a:r>
            <a:endParaRPr lang="en-US" dirty="0" smtClean="0"/>
          </a:p>
          <a:p>
            <a:pPr algn="l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uk-UA" dirty="0" smtClean="0"/>
              <a:t>Фінішна гіпсова шпаклювальна суміш;</a:t>
            </a:r>
          </a:p>
          <a:p>
            <a:pPr algn="l">
              <a:buFont typeface="Wingdings" pitchFamily="2" charset="2"/>
              <a:buChar char="q"/>
            </a:pPr>
            <a:r>
              <a:rPr lang="uk-UA" dirty="0" smtClean="0"/>
              <a:t> Фарба водоемульсійна акрилова;</a:t>
            </a:r>
          </a:p>
          <a:p>
            <a:pPr algn="l">
              <a:buFont typeface="Wingdings" pitchFamily="2" charset="2"/>
              <a:buChar char="q"/>
            </a:pPr>
            <a:r>
              <a:rPr lang="uk-UA" dirty="0" smtClean="0"/>
              <a:t> Універсальний пігментний концентрат </a:t>
            </a:r>
            <a:r>
              <a:rPr lang="en-US" dirty="0" err="1" smtClean="0"/>
              <a:t>Sniezka</a:t>
            </a:r>
            <a:r>
              <a:rPr lang="uk-UA" dirty="0" smtClean="0"/>
              <a:t>;</a:t>
            </a:r>
          </a:p>
          <a:p>
            <a:pPr algn="l">
              <a:buFont typeface="Wingdings" pitchFamily="2" charset="2"/>
              <a:buChar char="q"/>
            </a:pPr>
            <a:r>
              <a:rPr lang="uk-UA" dirty="0" smtClean="0"/>
              <a:t> Емаль декоративна акрилова з ефектом </a:t>
            </a:r>
            <a:r>
              <a:rPr lang="uk-UA" dirty="0" err="1" smtClean="0"/>
              <a:t>“перламутр”</a:t>
            </a:r>
            <a:r>
              <a:rPr lang="uk-UA" dirty="0" smtClean="0"/>
              <a:t>;</a:t>
            </a:r>
          </a:p>
          <a:p>
            <a:pPr algn="l">
              <a:buFont typeface="Wingdings" pitchFamily="2" charset="2"/>
              <a:buChar char="q"/>
            </a:pPr>
            <a:r>
              <a:rPr lang="uk-UA" dirty="0" smtClean="0"/>
              <a:t> Лак яхтовий </a:t>
            </a:r>
            <a:r>
              <a:rPr lang="uk-UA" dirty="0" err="1" smtClean="0"/>
              <a:t>“глянець”</a:t>
            </a:r>
            <a:r>
              <a:rPr lang="uk-UA" dirty="0" smtClean="0"/>
              <a:t>;</a:t>
            </a:r>
          </a:p>
          <a:p>
            <a:pPr algn="l"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 err="1" smtClean="0"/>
              <a:t>Швидкосохнучий</a:t>
            </a:r>
            <a:r>
              <a:rPr lang="uk-UA" dirty="0" smtClean="0"/>
              <a:t> акриловий аерозольний </a:t>
            </a:r>
            <a:r>
              <a:rPr lang="uk-UA" dirty="0" smtClean="0"/>
              <a:t>лак;</a:t>
            </a:r>
          </a:p>
          <a:p>
            <a:pPr algn="l"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dirty="0" err="1" smtClean="0"/>
              <a:t>Гіпсокартонові</a:t>
            </a:r>
            <a:r>
              <a:rPr lang="uk-UA" dirty="0" smtClean="0"/>
              <a:t> заготовки розміром 80х90 см, 30х40 см, 60х80см-2 шт., 40х60 </a:t>
            </a:r>
            <a:r>
              <a:rPr lang="uk-UA" dirty="0" smtClean="0"/>
              <a:t>см.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rozumniki\Desktop\Будівельники\IMG-b38866b1d4ef80e499c666c7c7714fe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14963" cy="6858000"/>
          </a:xfrm>
          <a:prstGeom prst="rect">
            <a:avLst/>
          </a:prstGeom>
          <a:noFill/>
        </p:spPr>
      </p:pic>
      <p:pic>
        <p:nvPicPr>
          <p:cNvPr id="41987" name="Picture 3" descr="C:\Users\rozumniki\Desktop\Будівельники\IMG-d9c189dd48407ea32448513eb93d604c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6902" y="1124744"/>
            <a:ext cx="371709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rozumniki\Desktop\Будівельники\20221026_12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875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14625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FF00"/>
                </a:solidFill>
              </a:rPr>
              <a:t>Горельєф</a:t>
            </a:r>
            <a:endParaRPr lang="uk-UA" sz="8000" dirty="0">
              <a:solidFill>
                <a:srgbClr val="FFFF00"/>
              </a:solidFill>
            </a:endParaRPr>
          </a:p>
        </p:txBody>
      </p:sp>
      <p:pic>
        <p:nvPicPr>
          <p:cNvPr id="44034" name="Picture 2" descr="C:\Users\rozumniki\Desktop\Будівельники\portfolio_ab4180b2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650" y="1844824"/>
            <a:ext cx="3562350" cy="2374900"/>
          </a:xfrm>
          <a:prstGeom prst="rect">
            <a:avLst/>
          </a:prstGeom>
          <a:noFill/>
        </p:spPr>
      </p:pic>
      <p:pic>
        <p:nvPicPr>
          <p:cNvPr id="44035" name="Picture 3" descr="C:\Users\rozumniki\Desktop\Будівельники\горельеф-в-форме-головы-s-лошади-на-кирпичной-стене-117892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002212"/>
            <a:ext cx="2438400" cy="1855788"/>
          </a:xfrm>
          <a:prstGeom prst="rect">
            <a:avLst/>
          </a:prstGeom>
          <a:noFill/>
        </p:spPr>
      </p:pic>
      <p:pic>
        <p:nvPicPr>
          <p:cNvPr id="44036" name="Picture 4" descr="C:\Users\rozumniki\Desktop\Будівельники\839baa6b5761cab06d8084eedbbbee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3347864" cy="4463818"/>
          </a:xfrm>
          <a:prstGeom prst="rect">
            <a:avLst/>
          </a:prstGeom>
          <a:noFill/>
        </p:spPr>
      </p:pic>
      <p:pic>
        <p:nvPicPr>
          <p:cNvPr id="44037" name="Picture 5" descr="C:\Users\rozumniki\Desktop\Будівельники\292947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5232" y="4469596"/>
            <a:ext cx="2548976" cy="191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rozumniki\Desktop\Будівельники\IMG-91c96da56150308b101db65ab98b64e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880313" cy="6898334"/>
          </a:xfrm>
          <a:prstGeom prst="rect">
            <a:avLst/>
          </a:prstGeom>
          <a:noFill/>
        </p:spPr>
      </p:pic>
      <p:pic>
        <p:nvPicPr>
          <p:cNvPr id="45059" name="Picture 3" descr="C:\Users\rozumniki\Desktop\Будівельники\IMG-c1e1a37457a2a5fe5f90d6123e123ea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rozumniki\Desktop\Будівельники\IMG-6debaaab5ae00de0daac059cef89150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3857626" cy="6858000"/>
          </a:xfrm>
          <a:prstGeom prst="rect">
            <a:avLst/>
          </a:prstGeom>
          <a:noFill/>
        </p:spPr>
      </p:pic>
      <p:pic>
        <p:nvPicPr>
          <p:cNvPr id="46083" name="Picture 3" descr="C:\Users\rozumniki\Desktop\Будівельники\IMG-08807f1e9d72b753bdee2d658ca30ed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rozumniki\Desktop\Будівельники\IMG-aa12ac132aa1bfc555a9ef5d2ebdda3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rozumniki\Desktop\Будівельники\IMG-c94a506f7a89b114a7c093b0607fd94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Учениця </a:t>
            </a:r>
            <a:r>
              <a:rPr lang="uk-UA" dirty="0" err="1" smtClean="0"/>
              <a:t>Зеленодольського</a:t>
            </a:r>
            <a:r>
              <a:rPr lang="uk-UA" dirty="0" smtClean="0"/>
              <a:t> професійного ліцею</a:t>
            </a:r>
            <a:endParaRPr lang="uk-UA" dirty="0"/>
          </a:p>
        </p:txBody>
      </p:sp>
      <p:pic>
        <p:nvPicPr>
          <p:cNvPr id="1026" name="Picture 2" descr="C:\Users\rozumniki\Desktop\Будівельники\20221026_131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41637">
            <a:off x="5579111" y="2805776"/>
            <a:ext cx="4351256" cy="2005929"/>
          </a:xfrm>
          <a:prstGeom prst="rect">
            <a:avLst/>
          </a:prstGeom>
          <a:noFill/>
        </p:spPr>
      </p:pic>
      <p:pic>
        <p:nvPicPr>
          <p:cNvPr id="1027" name="Picture 3" descr="C:\Users\rozumniki\Desktop\Будівельники\20221026_131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00594">
            <a:off x="-940477" y="2777257"/>
            <a:ext cx="4413451" cy="2034601"/>
          </a:xfrm>
          <a:prstGeom prst="rect">
            <a:avLst/>
          </a:prstGeom>
          <a:noFill/>
        </p:spPr>
      </p:pic>
      <p:pic>
        <p:nvPicPr>
          <p:cNvPr id="1028" name="Picture 4" descr="C:\Users\rozumniki\Desktop\Будівельники\20221026_130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44600" y="2651280"/>
            <a:ext cx="531078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779512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776864" cy="5400600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/>
              <a:t>Створення панно  </a:t>
            </a:r>
            <a:r>
              <a:rPr lang="uk-UA" sz="3600" dirty="0" smtClean="0"/>
              <a:t>в </a:t>
            </a:r>
            <a:r>
              <a:rPr lang="uk-UA" sz="3600" dirty="0" err="1" smtClean="0"/>
              <a:t>інтер</a:t>
            </a:r>
            <a:r>
              <a:rPr lang="en-US" sz="3600" dirty="0" smtClean="0"/>
              <a:t>’</a:t>
            </a:r>
            <a:r>
              <a:rPr lang="uk-UA" sz="3600" dirty="0" err="1" smtClean="0"/>
              <a:t>єрі</a:t>
            </a:r>
            <a:r>
              <a:rPr lang="uk-UA" sz="3600" dirty="0" smtClean="0"/>
              <a:t> - це передусім ознака смаку і вишуканості приміщення. Навіть найпростіша об</a:t>
            </a:r>
            <a:r>
              <a:rPr lang="en-US" sz="3600" dirty="0" smtClean="0"/>
              <a:t>’</a:t>
            </a:r>
            <a:r>
              <a:rPr lang="uk-UA" sz="3600" dirty="0" smtClean="0"/>
              <a:t>ємна картина прикрасить простір, наповнивши його атмосферою шляхетності та елегантності. Так ми в </a:t>
            </a:r>
            <a:r>
              <a:rPr lang="uk-UA" sz="3600" dirty="0" err="1" smtClean="0"/>
              <a:t>Зеленодольському</a:t>
            </a:r>
            <a:r>
              <a:rPr lang="uk-UA" sz="3600" dirty="0" smtClean="0"/>
              <a:t> професійному ліцеї за допомогою картин в цій техніці прикрашаємо кабінети і майстерні.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Кабінет старшого майстра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rozumniki\Desktop\Будівельники\20221026_14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911178" cy="542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Технологічний процес</a:t>
            </a:r>
            <a:endParaRPr lang="uk-UA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9552" y="1628800"/>
            <a:ext cx="3008313" cy="460216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1. Виконання розмітки, відмічання потрібного розміру.</a:t>
            </a:r>
            <a:endParaRPr lang="uk-UA" sz="3200" dirty="0"/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15986" y="1916832"/>
            <a:ext cx="4328421" cy="3386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Кабінет головного бухгалтера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rozumniki\Desktop\Будівельники\20221026_143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5691" y="1124744"/>
            <a:ext cx="3148477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Кабінет заступника директора з навчально-виробничої роботи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rozumniki\Desktop\Будівельники\20221027_111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583143" cy="531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увагу!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/>
          </a:p>
        </p:txBody>
      </p:sp>
      <p:pic>
        <p:nvPicPr>
          <p:cNvPr id="5122" name="Picture 2" descr="C:\Users\rozumniki\Desktop\Будівельники\45a38cff-fed6-4b68-94cb-6ac3b4b3a545_victory 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34485"/>
            <a:ext cx="8280920" cy="513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548680"/>
            <a:ext cx="3008313" cy="4752528"/>
          </a:xfrm>
        </p:spPr>
        <p:txBody>
          <a:bodyPr>
            <a:noAutofit/>
          </a:bodyPr>
          <a:lstStyle/>
          <a:p>
            <a:r>
              <a:rPr lang="uk-UA" sz="2800" dirty="0" smtClean="0"/>
              <a:t>2. Зачищення зрізаних країв заготовок. </a:t>
            </a:r>
            <a:endParaRPr lang="uk-UA" sz="2800" dirty="0" smtClean="0"/>
          </a:p>
          <a:p>
            <a:r>
              <a:rPr lang="uk-UA" sz="2800" dirty="0" smtClean="0"/>
              <a:t>3. </a:t>
            </a:r>
            <a:r>
              <a:rPr lang="uk-UA" sz="2800" dirty="0" err="1" smtClean="0"/>
              <a:t>Г</a:t>
            </a:r>
            <a:r>
              <a:rPr lang="uk-UA" sz="2800" dirty="0" err="1" smtClean="0"/>
              <a:t>рунтування</a:t>
            </a:r>
            <a:r>
              <a:rPr lang="uk-UA" sz="2800" dirty="0" smtClean="0"/>
              <a:t> </a:t>
            </a:r>
            <a:r>
              <a:rPr lang="uk-UA" sz="2800" dirty="0" smtClean="0"/>
              <a:t>поверхні </a:t>
            </a:r>
            <a:r>
              <a:rPr lang="uk-UA" sz="2800" dirty="0" err="1" smtClean="0"/>
              <a:t>глибокопроникаючою</a:t>
            </a:r>
            <a:r>
              <a:rPr lang="uk-UA" sz="2800" dirty="0" smtClean="0"/>
              <a:t> </a:t>
            </a:r>
            <a:r>
              <a:rPr lang="uk-UA" sz="2800" dirty="0" err="1" smtClean="0"/>
              <a:t>грунтувальною</a:t>
            </a:r>
            <a:r>
              <a:rPr lang="uk-UA" sz="2800" dirty="0" smtClean="0"/>
              <a:t> сумішшю </a:t>
            </a:r>
            <a:r>
              <a:rPr lang="en-US" sz="2800" dirty="0" smtClean="0"/>
              <a:t>ANSERGLOB EG 58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pic>
        <p:nvPicPr>
          <p:cNvPr id="5" name="Содержимое 4" descr="Шліфов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312368" cy="2204231"/>
          </a:xfrm>
        </p:spPr>
      </p:pic>
      <p:pic>
        <p:nvPicPr>
          <p:cNvPr id="1029" name="Picture 5" descr="C:\Users\rozumniki\Desktop\гру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1907473" cy="2448272"/>
          </a:xfrm>
          <a:prstGeom prst="rect">
            <a:avLst/>
          </a:prstGeom>
          <a:noFill/>
        </p:spPr>
      </p:pic>
      <p:pic>
        <p:nvPicPr>
          <p:cNvPr id="1031" name="Picture 7" descr="Сетка шкурка шлифовальная абразивная VertexTools P600 115х280 мм — купить  по выгодной цене на Яндекс Марке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61256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60649"/>
            <a:ext cx="3008313" cy="403244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4. Шліфування абразивною сіткою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5. Шпаклювання поверхні гіпсовою шпаклівкою.</a:t>
            </a:r>
          </a:p>
          <a:p>
            <a:r>
              <a:rPr lang="uk-UA" sz="2400" dirty="0" smtClean="0"/>
              <a:t>6. Шліфування поверхні.</a:t>
            </a:r>
          </a:p>
          <a:p>
            <a:r>
              <a:rPr lang="uk-UA" sz="2400" dirty="0" smtClean="0"/>
              <a:t>7. </a:t>
            </a:r>
            <a:r>
              <a:rPr lang="uk-UA" sz="2400" dirty="0" err="1" smtClean="0"/>
              <a:t>Грунтування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5" name="Picture 4" descr="C:\Users\rozumniki\Desktop\гіп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6632"/>
            <a:ext cx="3322712" cy="3322712"/>
          </a:xfrm>
          <a:prstGeom prst="rect">
            <a:avLst/>
          </a:prstGeom>
          <a:noFill/>
        </p:spPr>
      </p:pic>
      <p:pic>
        <p:nvPicPr>
          <p:cNvPr id="6" name="Picture 3" descr="C:\Users\rozumniki\Desktop\фіні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3312368" cy="3312368"/>
          </a:xfrm>
          <a:prstGeom prst="rect">
            <a:avLst/>
          </a:prstGeom>
          <a:noFill/>
        </p:spPr>
      </p:pic>
      <p:pic>
        <p:nvPicPr>
          <p:cNvPr id="2050" name="Picture 2" descr="Шпатель малярный MASTERTOOL 19-3504 (40 мм) купить в Киеве, Шпатели в  каталоге интернет магазина инструментов и садовой техники tdp.com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667589" cy="2672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6336704"/>
          </a:xfrm>
        </p:spPr>
        <p:txBody>
          <a:bodyPr>
            <a:noAutofit/>
          </a:bodyPr>
          <a:lstStyle/>
          <a:p>
            <a:r>
              <a:rPr lang="uk-UA" sz="2400" dirty="0" smtClean="0"/>
              <a:t>8. Створення ескізу.</a:t>
            </a:r>
          </a:p>
          <a:p>
            <a:r>
              <a:rPr lang="uk-UA" sz="2400" dirty="0" smtClean="0"/>
              <a:t>9.</a:t>
            </a:r>
            <a:r>
              <a:rPr lang="uk-UA" sz="2400" dirty="0" smtClean="0"/>
              <a:t> </a:t>
            </a:r>
            <a:r>
              <a:rPr lang="uk-UA" sz="2400" dirty="0" err="1" smtClean="0"/>
              <a:t>Г</a:t>
            </a:r>
            <a:r>
              <a:rPr lang="uk-UA" sz="2400" dirty="0" err="1" smtClean="0"/>
              <a:t>рунтування</a:t>
            </a:r>
            <a:r>
              <a:rPr lang="uk-UA" sz="2400" dirty="0" smtClean="0"/>
              <a:t> малюнку </a:t>
            </a:r>
            <a:r>
              <a:rPr lang="uk-UA" sz="2400" dirty="0" err="1" smtClean="0"/>
              <a:t>адгезійною</a:t>
            </a:r>
            <a:r>
              <a:rPr lang="uk-UA" sz="2400" dirty="0" smtClean="0"/>
              <a:t> пігментованою </a:t>
            </a:r>
            <a:r>
              <a:rPr lang="uk-UA" sz="2400" dirty="0" smtClean="0"/>
              <a:t>сумішшю. </a:t>
            </a:r>
          </a:p>
          <a:p>
            <a:r>
              <a:rPr lang="uk-UA" sz="2400" dirty="0" smtClean="0"/>
              <a:t>10. Створення окремих елементів малюнку фінішною шпаклівкою мастихінами. </a:t>
            </a:r>
          </a:p>
          <a:p>
            <a:r>
              <a:rPr lang="uk-UA" sz="2400" dirty="0" smtClean="0"/>
              <a:t>11. </a:t>
            </a:r>
            <a:r>
              <a:rPr lang="uk-UA" sz="2400" dirty="0" smtClean="0"/>
              <a:t>У</a:t>
            </a:r>
            <a:r>
              <a:rPr lang="uk-UA" sz="2400" dirty="0" smtClean="0"/>
              <a:t>сунення непотрібних нерівностей.</a:t>
            </a:r>
          </a:p>
          <a:p>
            <a:r>
              <a:rPr lang="uk-UA" sz="2400" dirty="0" smtClean="0"/>
              <a:t>12. Нанесення </a:t>
            </a:r>
            <a:r>
              <a:rPr lang="uk-UA" sz="2400" dirty="0" err="1" smtClean="0"/>
              <a:t>грунтувальної</a:t>
            </a:r>
            <a:r>
              <a:rPr lang="uk-UA" sz="2400" dirty="0" smtClean="0"/>
              <a:t> суміші.</a:t>
            </a:r>
            <a:r>
              <a:rPr lang="uk-UA" sz="2400" dirty="0" smtClean="0"/>
              <a:t> </a:t>
            </a:r>
            <a:endParaRPr lang="uk-UA" sz="2400" dirty="0" smtClean="0"/>
          </a:p>
        </p:txBody>
      </p:sp>
      <p:pic>
        <p:nvPicPr>
          <p:cNvPr id="19459" name="Picture 3" descr="C:\Users\rozumniki\Desktop\Будівельники\IMG-480c50ca9a45f91caac2780faf5b04f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6085"/>
            <a:ext cx="5148064" cy="686408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273050"/>
            <a:ext cx="8291264" cy="585311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482" name="Picture 2" descr="C:\Users\rozumniki\Desktop\Будівельники\1666771195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56316" cy="519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C:\Users\rozumniki\Desktop\Будівельники\IMG-8cec677fbdbab1745091046f3c456c3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141"/>
            <a:ext cx="3851920" cy="6847859"/>
          </a:xfrm>
          <a:prstGeom prst="rect">
            <a:avLst/>
          </a:prstGeom>
          <a:noFill/>
        </p:spPr>
      </p:pic>
      <p:pic>
        <p:nvPicPr>
          <p:cNvPr id="21508" name="Picture 4" descr="C:\Users\rozumniki\Desktop\Будівельники\IMG-43b853eb245b1e0ce4ae6f2f60e9f45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</TotalTime>
  <Words>374</Words>
  <Application>Microsoft Office PowerPoint</Application>
  <PresentationFormat>Экран (4:3)</PresentationFormat>
  <Paragraphs>66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ЗЕЛЕНОДОЛЬСЬКИЙ   ПРОФЕСІЙНИЙ ЛІЦЕЙ</vt:lpstr>
      <vt:lpstr>ІНСТРУМЕНТИ</vt:lpstr>
      <vt:lpstr>Матеріали</vt:lpstr>
      <vt:lpstr>Технологічний процес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Барельєф може бути сюжетним або абстрактним.    Виконаним у класичному, античному, сучасному стилях.</vt:lpstr>
      <vt:lpstr>Античний стиль</vt:lpstr>
      <vt:lpstr>Слайд 14</vt:lpstr>
      <vt:lpstr>Слайд 15</vt:lpstr>
      <vt:lpstr>Класичний стиль</vt:lpstr>
      <vt:lpstr>Слайд 17</vt:lpstr>
      <vt:lpstr>Слайд 18</vt:lpstr>
      <vt:lpstr>Сучасний стиль</vt:lpstr>
      <vt:lpstr>Слайд 20</vt:lpstr>
      <vt:lpstr>Творчі роботи в техніці барельєф майстрів та здобувачів освіти Зеленодольського професійного ліцею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Горельєф</vt:lpstr>
      <vt:lpstr>Слайд 33</vt:lpstr>
      <vt:lpstr>Слайд 34</vt:lpstr>
      <vt:lpstr>Слайд 35</vt:lpstr>
      <vt:lpstr>Слайд 36</vt:lpstr>
      <vt:lpstr>Учениця Зеленодольського професійного ліцею</vt:lpstr>
      <vt:lpstr>ВИСНОВОК</vt:lpstr>
      <vt:lpstr>Кабінет старшого майстра</vt:lpstr>
      <vt:lpstr>Кабінет головного бухгалтера</vt:lpstr>
      <vt:lpstr>Кабінет заступника директора з навчально-виробничої роботи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rozumniki</dc:creator>
  <cp:lastModifiedBy>rozumniki</cp:lastModifiedBy>
  <cp:revision>27</cp:revision>
  <dcterms:created xsi:type="dcterms:W3CDTF">2022-10-26T06:27:10Z</dcterms:created>
  <dcterms:modified xsi:type="dcterms:W3CDTF">2022-10-27T12:02:44Z</dcterms:modified>
</cp:coreProperties>
</file>