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7" r:id="rId2"/>
    <p:sldId id="260" r:id="rId3"/>
    <p:sldId id="263" r:id="rId4"/>
    <p:sldId id="276" r:id="rId5"/>
    <p:sldId id="279" r:id="rId6"/>
    <p:sldId id="280" r:id="rId7"/>
    <p:sldId id="294" r:id="rId8"/>
    <p:sldId id="277" r:id="rId9"/>
    <p:sldId id="267" r:id="rId10"/>
    <p:sldId id="284" r:id="rId11"/>
    <p:sldId id="288" r:id="rId12"/>
    <p:sldId id="273" r:id="rId1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0033CC"/>
    <a:srgbClr val="3366FF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16" autoAdjust="0"/>
    <p:restoredTop sz="92916" autoAdjust="0"/>
  </p:normalViewPr>
  <p:slideViewPr>
    <p:cSldViewPr>
      <p:cViewPr>
        <p:scale>
          <a:sx n="66" d="100"/>
          <a:sy n="66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C51-94B4-4393-8696-305BC3A108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BFCC-5C7C-49BA-A8D5-56A41EE79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F198-80AF-4004-9EFA-F999C16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979AE8-AF06-44F9-AC06-4A0DC2EA80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F832-D031-4080-9D18-2EFFBF5C2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E48894-B1ED-458A-8337-B6AC5EFD4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59F9-7EFE-45FE-BBF7-FA89EF963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C3F8-16EF-4BEA-B8C8-2D8B87124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0585-C1D5-4409-9C19-A26FC3D6A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8D4D-0976-40C3-A3A7-FCC7C7EC6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A7B-EC4B-4CE3-A794-3003B5395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40-B51E-42AE-84A7-E74E0EEA9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AED6BA-63D6-4A6F-AB85-DA1E3631A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6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Rectangle 12"/>
          <p:cNvSpPr>
            <a:spLocks noGrp="1" noChangeArrowheads="1"/>
          </p:cNvSpPr>
          <p:nvPr>
            <p:ph idx="1"/>
          </p:nvPr>
        </p:nvSpPr>
        <p:spPr>
          <a:xfrm>
            <a:off x="1475656" y="620688"/>
            <a:ext cx="6984776" cy="5616624"/>
          </a:xfrm>
          <a:noFill/>
          <a:ln/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4400" b="1" smtClean="0">
                <a:solidFill>
                  <a:srgbClr val="FFFF00"/>
                </a:solidFill>
              </a:rPr>
              <a:t>   СТРУКТУРА УРОКУ </a:t>
            </a:r>
            <a:endParaRPr lang="uk-UA" sz="44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sz="44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4400" b="1" dirty="0" smtClean="0">
                <a:solidFill>
                  <a:srgbClr val="FFFF00"/>
                </a:solidFill>
              </a:rPr>
              <a:t>ВИРОБНИЧОГО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sz="44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4400" b="1" dirty="0" smtClean="0">
                <a:solidFill>
                  <a:srgbClr val="FFFF00"/>
                </a:solidFill>
              </a:rPr>
              <a:t>НАВЧАННЯ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err="1" smtClean="0"/>
              <a:t>Підготувала</a:t>
            </a: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dirty="0" err="1" smtClean="0"/>
              <a:t>Пшелуцька</a:t>
            </a:r>
            <a:r>
              <a:rPr lang="uk-UA" sz="2400" dirty="0" smtClean="0"/>
              <a:t> О.В.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WordArt 2"/>
          <p:cNvSpPr>
            <a:spLocks noChangeArrowheads="1" noChangeShapeType="1" noTextEdit="1"/>
          </p:cNvSpPr>
          <p:nvPr/>
        </p:nvSpPr>
        <p:spPr bwMode="auto">
          <a:xfrm>
            <a:off x="2268538" y="2781300"/>
            <a:ext cx="417512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9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типовий зміст</a:t>
            </a:r>
          </a:p>
          <a:p>
            <a:pPr algn="ctr"/>
            <a:r>
              <a:rPr lang="ru-RU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заключного інструктажу</a:t>
            </a:r>
          </a:p>
        </p:txBody>
      </p:sp>
      <p:graphicFrame>
        <p:nvGraphicFramePr>
          <p:cNvPr id="72707" name="Diagram 3"/>
          <p:cNvGraphicFramePr>
            <a:graphicFrameLocks noChangeAspect="1"/>
          </p:cNvGraphicFramePr>
          <p:nvPr/>
        </p:nvGraphicFramePr>
        <p:xfrm>
          <a:off x="179388" y="1484313"/>
          <a:ext cx="8964612" cy="5373687"/>
        </p:xfrm>
        <a:graphic>
          <a:graphicData uri="http://schemas.openxmlformats.org/drawingml/2006/compatibility">
            <com:legacyDrawing xmlns:com="http://schemas.openxmlformats.org/drawingml/2006/compatibility" spid="_x0000_s72707"/>
          </a:graphicData>
        </a:graphic>
      </p:graphicFrame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5508625" y="1773238"/>
            <a:ext cx="3635375" cy="19431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А</a:t>
            </a:r>
            <a:r>
              <a:rPr lang="ru-RU" b="1">
                <a:solidFill>
                  <a:srgbClr val="000000"/>
                </a:solidFill>
              </a:rPr>
              <a:t>нал</a:t>
            </a:r>
            <a:r>
              <a:rPr lang="uk-UA" b="1">
                <a:solidFill>
                  <a:srgbClr val="000000"/>
                </a:solidFill>
              </a:rPr>
              <a:t>із</a:t>
            </a:r>
            <a:r>
              <a:rPr lang="ru-RU" b="1">
                <a:solidFill>
                  <a:srgbClr val="000000"/>
                </a:solidFill>
              </a:rPr>
              <a:t> дотримання</a:t>
            </a:r>
            <a:endParaRPr lang="uk-UA" b="1">
              <a:solidFill>
                <a:srgbClr val="000000"/>
              </a:solidFill>
            </a:endParaRPr>
          </a:p>
          <a:p>
            <a:pPr algn="ctr"/>
            <a:r>
              <a:rPr lang="uk-UA" b="1">
                <a:solidFill>
                  <a:srgbClr val="000000"/>
                </a:solidFill>
              </a:rPr>
              <a:t> правил техніки безпеки</a:t>
            </a:r>
            <a:r>
              <a:rPr lang="ru-RU" b="1">
                <a:solidFill>
                  <a:srgbClr val="000000"/>
                </a:solidFill>
              </a:rPr>
              <a:t>,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дотримання учнями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 виробничої дисципліни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0" y="4221163"/>
            <a:ext cx="3529013" cy="18002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Підведення підсумків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й аналіз виконання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навчально-виробничих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завдань</a:t>
            </a:r>
            <a:r>
              <a:rPr lang="uk-UA">
                <a:solidFill>
                  <a:srgbClr val="000000"/>
                </a:solidFill>
              </a:rPr>
              <a:t> 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0" y="1125538"/>
            <a:ext cx="3241675" cy="18002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Повідомлення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про досягнення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 цілей уроку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4572000" y="4797425"/>
            <a:ext cx="3455988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Розбирання типових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помилок</a:t>
            </a:r>
            <a:r>
              <a:rPr lang="ru-RU" b="1">
                <a:solidFill>
                  <a:srgbClr val="000000"/>
                </a:solidFill>
              </a:rPr>
              <a:t> </a:t>
            </a:r>
            <a:r>
              <a:rPr lang="uk-UA" b="1">
                <a:solidFill>
                  <a:srgbClr val="000000"/>
                </a:solidFill>
              </a:rPr>
              <a:t>і недоліків</a:t>
            </a:r>
            <a:r>
              <a:rPr lang="ru-RU" b="1">
                <a:solidFill>
                  <a:srgbClr val="000000"/>
                </a:solidFill>
              </a:rPr>
              <a:t>,</a:t>
            </a:r>
            <a:r>
              <a:rPr lang="uk-UA" b="1">
                <a:solidFill>
                  <a:srgbClr val="000000"/>
                </a:solidFill>
              </a:rPr>
              <a:t> 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шляхи їх попередження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і усунення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>
            <a:off x="1908175" y="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4" name="Freeform 10"/>
          <p:cNvSpPr>
            <a:spLocks/>
          </p:cNvSpPr>
          <p:nvPr/>
        </p:nvSpPr>
        <p:spPr bwMode="gray">
          <a:xfrm rot="3659496">
            <a:off x="6938169" y="775494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5" name="Freeform 11"/>
          <p:cNvSpPr>
            <a:spLocks/>
          </p:cNvSpPr>
          <p:nvPr/>
        </p:nvSpPr>
        <p:spPr bwMode="gray">
          <a:xfrm rot="18244239">
            <a:off x="-154781" y="2936081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6" name="Freeform 12"/>
          <p:cNvSpPr>
            <a:spLocks/>
          </p:cNvSpPr>
          <p:nvPr/>
        </p:nvSpPr>
        <p:spPr bwMode="gray">
          <a:xfrm rot="12702122">
            <a:off x="2987675" y="5445125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2987675" y="188913"/>
            <a:ext cx="3889375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Підведення підсумків</a:t>
            </a:r>
            <a:r>
              <a:rPr lang="ru-RU" b="1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змагань</a:t>
            </a:r>
            <a:r>
              <a:rPr lang="ru-RU" b="1">
                <a:solidFill>
                  <a:srgbClr val="000000"/>
                </a:solidFill>
              </a:rPr>
              <a:t> м</a:t>
            </a:r>
            <a:r>
              <a:rPr lang="uk-UA" b="1">
                <a:solidFill>
                  <a:srgbClr val="000000"/>
                </a:solidFill>
              </a:rPr>
              <a:t>і</a:t>
            </a:r>
            <a:r>
              <a:rPr lang="ru-RU" b="1">
                <a:solidFill>
                  <a:srgbClr val="000000"/>
                </a:solidFill>
              </a:rPr>
              <a:t>ж </a:t>
            </a:r>
            <a:r>
              <a:rPr lang="uk-UA" b="1">
                <a:solidFill>
                  <a:srgbClr val="000000"/>
                </a:solidFill>
              </a:rPr>
              <a:t>учнями</a:t>
            </a:r>
            <a:r>
              <a:rPr lang="ru-RU" b="1">
                <a:solidFill>
                  <a:srgbClr val="000000"/>
                </a:solidFill>
              </a:rPr>
              <a:t> або </a:t>
            </a:r>
          </a:p>
          <a:p>
            <a:pPr algn="ctr"/>
            <a:r>
              <a:rPr lang="ru-RU" b="1">
                <a:solidFill>
                  <a:srgbClr val="000000"/>
                </a:solidFill>
              </a:rPr>
              <a:t>бригадами;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повідомлення оцінок за урок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72718" name="Freeform 14"/>
          <p:cNvSpPr>
            <a:spLocks/>
          </p:cNvSpPr>
          <p:nvPr/>
        </p:nvSpPr>
        <p:spPr bwMode="gray">
          <a:xfrm rot="8276982">
            <a:off x="7677150" y="4149725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FFFF00"/>
                </a:solidFill>
              </a:rPr>
              <a:t>Оцінювання</a:t>
            </a:r>
            <a:r>
              <a:rPr lang="uk-UA">
                <a:solidFill>
                  <a:srgbClr val="FF0000"/>
                </a:solidFill>
              </a:rPr>
              <a:t> </a:t>
            </a:r>
            <a:r>
              <a:rPr lang="uk-UA">
                <a:solidFill>
                  <a:srgbClr val="FFFF00"/>
                </a:solidFill>
              </a:rPr>
              <a:t>учнів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284663" y="2349500"/>
            <a:ext cx="454342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000" b="1"/>
              <a:t>об'єктивна оцінка результатів колективної й індивідуальної праці в групі; </a:t>
            </a:r>
          </a:p>
          <a:p>
            <a:pPr>
              <a:lnSpc>
                <a:spcPct val="80000"/>
              </a:lnSpc>
            </a:pPr>
            <a:r>
              <a:rPr lang="uk-UA" sz="2000" b="1"/>
              <a:t>виявлення учнів - передовиків і їхнє заохочення, </a:t>
            </a:r>
          </a:p>
          <a:p>
            <a:pPr>
              <a:lnSpc>
                <a:spcPct val="80000"/>
              </a:lnSpc>
            </a:pPr>
            <a:r>
              <a:rPr lang="uk-UA" sz="2000" b="1"/>
              <a:t>Виявлення дефектів у роботі, шляхи їх усунення;</a:t>
            </a:r>
          </a:p>
          <a:p>
            <a:pPr>
              <a:lnSpc>
                <a:spcPct val="80000"/>
              </a:lnSpc>
            </a:pPr>
            <a:r>
              <a:rPr lang="uk-UA" sz="2000" b="1"/>
              <a:t>Врахування відповідей учнів на вступному інструктажі;</a:t>
            </a:r>
          </a:p>
          <a:p>
            <a:pPr>
              <a:lnSpc>
                <a:spcPct val="80000"/>
              </a:lnSpc>
            </a:pPr>
            <a:r>
              <a:rPr lang="uk-UA" sz="2000" b="1"/>
              <a:t>Виставлення загальної оцінки</a:t>
            </a:r>
          </a:p>
        </p:txBody>
      </p:sp>
      <p:pic>
        <p:nvPicPr>
          <p:cNvPr id="77828" name="Picture 4" descr="img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429000"/>
            <a:ext cx="3475038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 rot="-749199">
            <a:off x="971550" y="3573463"/>
            <a:ext cx="7446963" cy="1214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ДЯКУЮ ЗА УВАГУ</a:t>
            </a:r>
          </a:p>
        </p:txBody>
      </p:sp>
      <p:pic>
        <p:nvPicPr>
          <p:cNvPr id="59397" name="Picture 5" descr="1242687025_2-stu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1979613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4212" y="476250"/>
            <a:ext cx="7745439" cy="17287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b="1" dirty="0">
                <a:solidFill>
                  <a:srgbClr val="FFFF00"/>
                </a:solidFill>
              </a:rPr>
              <a:t>Основна </a:t>
            </a:r>
            <a:r>
              <a:rPr lang="uk-UA" b="1" dirty="0" smtClean="0">
                <a:solidFill>
                  <a:srgbClr val="FFFF00"/>
                </a:solidFill>
              </a:rPr>
              <a:t>мета виробничого </a:t>
            </a:r>
            <a:r>
              <a:rPr lang="uk-UA" b="1" dirty="0">
                <a:solidFill>
                  <a:srgbClr val="FFFF00"/>
                </a:solidFill>
              </a:rPr>
              <a:t>навчання: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3563938" y="2492375"/>
            <a:ext cx="3960812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uk-UA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000100" y="1571612"/>
            <a:ext cx="740568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2800" b="1" dirty="0"/>
              <a:t>навчити </a:t>
            </a:r>
            <a:r>
              <a:rPr lang="uk-UA" sz="2800" b="1" dirty="0" smtClean="0"/>
              <a:t>здобувачів освіти</a:t>
            </a:r>
            <a:r>
              <a:rPr lang="uk-UA" sz="2800" b="1" dirty="0" smtClean="0"/>
              <a:t> </a:t>
            </a:r>
            <a:r>
              <a:rPr lang="uk-UA" sz="2800" b="1" dirty="0"/>
              <a:t>правильно і якісно </a:t>
            </a:r>
          </a:p>
          <a:p>
            <a:r>
              <a:rPr lang="uk-UA" sz="2800" b="1" dirty="0"/>
              <a:t>виконувати основні технологічні прийоми;</a:t>
            </a:r>
          </a:p>
          <a:p>
            <a:r>
              <a:rPr lang="uk-UA" sz="2800" b="1" dirty="0"/>
              <a:t> сформувати первинні професійні навички, необхідні для продуктивної праці учнів в умовах виробництва</a:t>
            </a:r>
            <a:r>
              <a:rPr lang="uk-UA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>
                <a:solidFill>
                  <a:srgbClr val="FFFF00"/>
                </a:solidFill>
              </a:rPr>
              <a:t>Основні складові плану уроку виробничого навчаня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848600" cy="489743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 b="1" dirty="0"/>
              <a:t>Тема </a:t>
            </a:r>
            <a:r>
              <a:rPr lang="ru-RU" sz="2000" b="1" dirty="0" err="1"/>
              <a:t>програми</a:t>
            </a:r>
            <a:r>
              <a:rPr lang="ru-RU" sz="2000" b="1" dirty="0"/>
              <a:t>;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dirty="0"/>
              <a:t>Тема уроку;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dirty="0"/>
              <a:t>Тип уроку;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dirty="0"/>
              <a:t>Метод </a:t>
            </a:r>
            <a:r>
              <a:rPr lang="ru-RU" sz="2000" b="1" dirty="0" err="1"/>
              <a:t>проведення</a:t>
            </a:r>
            <a:r>
              <a:rPr lang="ru-RU" sz="2000" b="1" dirty="0"/>
              <a:t>;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dirty="0"/>
              <a:t>Мета уроку;</a:t>
            </a:r>
          </a:p>
          <a:p>
            <a:pPr marL="609600" indent="-609600">
              <a:lnSpc>
                <a:spcPct val="80000"/>
              </a:lnSpc>
            </a:pPr>
            <a:r>
              <a:rPr lang="uk-UA" sz="2400" b="1" dirty="0"/>
              <a:t>Матеріально-технічне забезпечення уроку;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uk-UA" b="1" dirty="0">
                <a:solidFill>
                  <a:srgbClr val="FF0000"/>
                </a:solidFill>
              </a:rPr>
              <a:t>Хід уроку: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000" b="1" dirty="0"/>
              <a:t>Організаційна частина (</a:t>
            </a:r>
            <a:r>
              <a:rPr lang="uk-UA" sz="2000" b="1" dirty="0" err="1"/>
              <a:t>хв</a:t>
            </a:r>
            <a:r>
              <a:rPr lang="uk-UA" sz="2000" b="1" dirty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000" b="1" dirty="0"/>
              <a:t>Вступний інструктаж (</a:t>
            </a:r>
            <a:r>
              <a:rPr lang="uk-UA" sz="2000" b="1" dirty="0" err="1"/>
              <a:t>хв</a:t>
            </a:r>
            <a:r>
              <a:rPr lang="uk-UA" sz="2000" b="1" dirty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000" b="1" dirty="0"/>
              <a:t>Поточний інструктаж (</a:t>
            </a:r>
            <a:r>
              <a:rPr lang="uk-UA" sz="2000" b="1" dirty="0" err="1"/>
              <a:t>хв</a:t>
            </a:r>
            <a:r>
              <a:rPr lang="uk-UA" sz="2000" b="1" dirty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000" b="1" dirty="0"/>
              <a:t>Заключний інструктаж (</a:t>
            </a:r>
            <a:r>
              <a:rPr lang="uk-UA" sz="2000" b="1" dirty="0" err="1"/>
              <a:t>хв</a:t>
            </a:r>
            <a:r>
              <a:rPr lang="uk-UA" sz="2000" b="1" dirty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000" b="1" dirty="0"/>
              <a:t>Оголошення оцінок (</a:t>
            </a:r>
            <a:r>
              <a:rPr lang="uk-UA" sz="2000" b="1" dirty="0" err="1"/>
              <a:t>хв</a:t>
            </a:r>
            <a:r>
              <a:rPr lang="uk-UA" sz="2000" b="1" dirty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000" b="1" dirty="0"/>
              <a:t>Домашнє завдання (</a:t>
            </a:r>
            <a:r>
              <a:rPr lang="uk-UA" sz="2000" b="1" dirty="0" err="1"/>
              <a:t>хв</a:t>
            </a:r>
            <a:r>
              <a:rPr lang="uk-UA" sz="2000" b="1" dirty="0"/>
              <a:t>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uk-UA" sz="2000" b="1" dirty="0" smtClean="0"/>
              <a:t>Тривалість уроку виробничого навчання - 6 академічних годин.</a:t>
            </a:r>
            <a:endParaRPr lang="ru-RU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60325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>
                <a:solidFill>
                  <a:srgbClr val="FF0000"/>
                </a:solidFill>
              </a:rPr>
              <a:t>Типовий зміст вступного інструктажу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908175" y="1557338"/>
            <a:ext cx="5472113" cy="11525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000000"/>
                </a:solidFill>
              </a:rPr>
              <a:t>Цільова установка </a:t>
            </a:r>
          </a:p>
          <a:p>
            <a:pPr algn="ctr"/>
            <a:r>
              <a:rPr lang="uk-UA" sz="2400" b="1">
                <a:solidFill>
                  <a:srgbClr val="000000"/>
                </a:solidFill>
              </a:rPr>
              <a:t>на урок</a:t>
            </a:r>
          </a:p>
        </p:txBody>
      </p:sp>
      <p:sp>
        <p:nvSpPr>
          <p:cNvPr id="63495" name="Oval 7"/>
          <p:cNvSpPr>
            <a:spLocks noChangeArrowheads="1"/>
          </p:cNvSpPr>
          <p:nvPr/>
        </p:nvSpPr>
        <p:spPr bwMode="auto">
          <a:xfrm>
            <a:off x="0" y="4076700"/>
            <a:ext cx="2303463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Повідомлення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теми уроку</a:t>
            </a:r>
            <a:endParaRPr lang="uk-UA" b="1"/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6372225" y="3933825"/>
            <a:ext cx="2771775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Пояснення характеру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і призначення робіт.</a:t>
            </a:r>
          </a:p>
        </p:txBody>
      </p:sp>
      <p:sp>
        <p:nvSpPr>
          <p:cNvPr id="63497" name="Oval 9"/>
          <p:cNvSpPr>
            <a:spLocks noChangeArrowheads="1"/>
          </p:cNvSpPr>
          <p:nvPr/>
        </p:nvSpPr>
        <p:spPr bwMode="auto">
          <a:xfrm>
            <a:off x="3419475" y="5157788"/>
            <a:ext cx="2736850" cy="12239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Мотивація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діяльності учнів.</a:t>
            </a:r>
            <a:r>
              <a:rPr lang="uk-UA"/>
              <a:t> </a:t>
            </a:r>
          </a:p>
        </p:txBody>
      </p:sp>
      <p:sp>
        <p:nvSpPr>
          <p:cNvPr id="63511" name="AutoShape 23"/>
          <p:cNvSpPr>
            <a:spLocks noChangeArrowheads="1"/>
          </p:cNvSpPr>
          <p:nvPr/>
        </p:nvSpPr>
        <p:spPr bwMode="auto">
          <a:xfrm>
            <a:off x="4500563" y="2852738"/>
            <a:ext cx="71437" cy="2447925"/>
          </a:xfrm>
          <a:prstGeom prst="downArrow">
            <a:avLst>
              <a:gd name="adj1" fmla="val 50000"/>
              <a:gd name="adj2" fmla="val 8566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8" name="AutoShape 30"/>
          <p:cNvSpPr>
            <a:spLocks noChangeArrowheads="1"/>
          </p:cNvSpPr>
          <p:nvPr/>
        </p:nvSpPr>
        <p:spPr bwMode="auto">
          <a:xfrm rot="2833082">
            <a:off x="3415506" y="2280445"/>
            <a:ext cx="79375" cy="2951162"/>
          </a:xfrm>
          <a:prstGeom prst="downArrow">
            <a:avLst>
              <a:gd name="adj1" fmla="val 50000"/>
              <a:gd name="adj2" fmla="val 929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20" name="AutoShape 32"/>
          <p:cNvSpPr>
            <a:spLocks noChangeArrowheads="1"/>
          </p:cNvSpPr>
          <p:nvPr/>
        </p:nvSpPr>
        <p:spPr bwMode="auto">
          <a:xfrm rot="-2871336">
            <a:off x="5498307" y="2315369"/>
            <a:ext cx="127000" cy="2573337"/>
          </a:xfrm>
          <a:prstGeom prst="downArrow">
            <a:avLst>
              <a:gd name="adj1" fmla="val 50000"/>
              <a:gd name="adj2" fmla="val 5065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603250"/>
          </a:xfrm>
        </p:spPr>
        <p:txBody>
          <a:bodyPr/>
          <a:lstStyle/>
          <a:p>
            <a:r>
              <a:rPr lang="uk-UA" sz="2800">
                <a:solidFill>
                  <a:srgbClr val="FF0000"/>
                </a:solidFill>
              </a:rPr>
              <a:t>Типовий зміст вступного інструктажу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692275" y="908050"/>
            <a:ext cx="5472113" cy="11525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000000"/>
                </a:solidFill>
              </a:rPr>
              <a:t>Актуалізація опорних знань </a:t>
            </a:r>
          </a:p>
          <a:p>
            <a:pPr algn="ctr"/>
            <a:r>
              <a:rPr lang="uk-UA" sz="2400" b="1">
                <a:solidFill>
                  <a:srgbClr val="000000"/>
                </a:solidFill>
              </a:rPr>
              <a:t>і навичок учнів</a:t>
            </a: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0" y="2708275"/>
            <a:ext cx="2627313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Перевірка знань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учнів по даній темі з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основних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спецпредметів</a:t>
            </a:r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5940425" y="3213100"/>
            <a:ext cx="3203575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повідомлення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норм часу</a:t>
            </a:r>
            <a:r>
              <a:rPr lang="uk-UA"/>
              <a:t> </a:t>
            </a:r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468313" y="4724400"/>
            <a:ext cx="3527425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Відтворення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 раніше освоєних прийомів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і способів роботи.</a:t>
            </a:r>
          </a:p>
        </p:txBody>
      </p:sp>
      <p:sp>
        <p:nvSpPr>
          <p:cNvPr id="66571" name="Oval 11"/>
          <p:cNvSpPr>
            <a:spLocks noChangeArrowheads="1"/>
          </p:cNvSpPr>
          <p:nvPr/>
        </p:nvSpPr>
        <p:spPr bwMode="auto">
          <a:xfrm>
            <a:off x="3995738" y="5229225"/>
            <a:ext cx="403225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Розбір креслень, схем,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демонстрація зразків</a:t>
            </a:r>
            <a:r>
              <a:rPr lang="uk-UA"/>
              <a:t> </a:t>
            </a: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4284663" y="2060575"/>
            <a:ext cx="935037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 flipH="1">
            <a:off x="2627313" y="2133600"/>
            <a:ext cx="1657350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flipH="1">
            <a:off x="2268538" y="2060575"/>
            <a:ext cx="2087562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3995738" y="1916113"/>
            <a:ext cx="259238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543800" cy="603250"/>
          </a:xfrm>
        </p:spPr>
        <p:txBody>
          <a:bodyPr/>
          <a:lstStyle/>
          <a:p>
            <a:r>
              <a:rPr lang="uk-UA" sz="2800">
                <a:solidFill>
                  <a:srgbClr val="FFFF00"/>
                </a:solidFill>
              </a:rPr>
              <a:t>Типовий зміст вступного інструктажу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692275" y="836613"/>
            <a:ext cx="5472113" cy="11525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Формування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орієнтованої основи  дій</a:t>
            </a:r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0" y="2565400"/>
            <a:ext cx="2627313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Ознайомлення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 з інструментами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та матеріалами</a:t>
            </a:r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5795963" y="4149725"/>
            <a:ext cx="3203575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Розбір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інструкційно-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технологічних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карт</a:t>
            </a: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0" y="4437063"/>
            <a:ext cx="3527425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Пояснення послідовності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та прийомів виконання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робіт</a:t>
            </a:r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2555875" y="5562600"/>
            <a:ext cx="403225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Ознайомлення з правилами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техніки безпеки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організацією робочого місця</a:t>
            </a: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4284663" y="2060575"/>
            <a:ext cx="287337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2411413" y="2133600"/>
            <a:ext cx="187325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flipH="1">
            <a:off x="2268538" y="1989138"/>
            <a:ext cx="2087562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4284663" y="2060575"/>
            <a:ext cx="1800225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6" name="Oval 12"/>
          <p:cNvSpPr>
            <a:spLocks noChangeArrowheads="1"/>
          </p:cNvSpPr>
          <p:nvPr/>
        </p:nvSpPr>
        <p:spPr bwMode="auto">
          <a:xfrm>
            <a:off x="5724525" y="2276475"/>
            <a:ext cx="3203575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Видача учням завдань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на урок;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розподіл їх </a:t>
            </a:r>
          </a:p>
          <a:p>
            <a:pPr algn="ctr"/>
            <a:r>
              <a:rPr lang="uk-UA" b="1">
                <a:solidFill>
                  <a:srgbClr val="000000"/>
                </a:solidFill>
              </a:rPr>
              <a:t>по робочих місцях.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140200" y="1989138"/>
            <a:ext cx="2232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>
                <a:solidFill>
                  <a:srgbClr val="FFFF00"/>
                </a:solidFill>
              </a:rPr>
              <a:t>Увага!</a:t>
            </a:r>
            <a:endParaRPr lang="ru-RU" sz="4800">
              <a:solidFill>
                <a:srgbClr val="FFFF00"/>
              </a:solidFill>
            </a:endParaRP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1258888" y="2133600"/>
            <a:ext cx="6911975" cy="42386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3200" b="1">
                <a:solidFill>
                  <a:srgbClr val="FF0000"/>
                </a:solidFill>
              </a:rPr>
              <a:t>Вступний інструктаж </a:t>
            </a:r>
          </a:p>
          <a:p>
            <a:pPr algn="ctr"/>
            <a:r>
              <a:rPr lang="uk-UA" sz="3200" b="1">
                <a:solidFill>
                  <a:srgbClr val="FF0000"/>
                </a:solidFill>
              </a:rPr>
              <a:t>не повинен </a:t>
            </a:r>
          </a:p>
          <a:p>
            <a:pPr algn="ctr"/>
            <a:r>
              <a:rPr lang="uk-UA" sz="3200" b="1">
                <a:solidFill>
                  <a:srgbClr val="FF0000"/>
                </a:solidFill>
              </a:rPr>
              <a:t>дублювати </a:t>
            </a:r>
          </a:p>
          <a:p>
            <a:pPr algn="ctr"/>
            <a:r>
              <a:rPr lang="uk-UA" sz="3200" b="1">
                <a:solidFill>
                  <a:srgbClr val="FF0000"/>
                </a:solidFill>
              </a:rPr>
              <a:t>уроки спецтехнології</a:t>
            </a:r>
            <a:endParaRPr lang="ru-RU" sz="3200" b="1">
              <a:solidFill>
                <a:srgbClr val="FF0000"/>
              </a:solidFill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 rot="16200000">
            <a:off x="3382962" y="441326"/>
            <a:ext cx="1584325" cy="19431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5665787" cy="892175"/>
          </a:xfrm>
        </p:spPr>
        <p:txBody>
          <a:bodyPr/>
          <a:lstStyle/>
          <a:p>
            <a:r>
              <a:rPr lang="uk-UA" sz="2400">
                <a:solidFill>
                  <a:srgbClr val="FFFF00"/>
                </a:solidFill>
              </a:rPr>
              <a:t> </a:t>
            </a:r>
            <a:r>
              <a:rPr lang="uk-UA" sz="3600">
                <a:solidFill>
                  <a:srgbClr val="FFFF00"/>
                </a:solidFill>
              </a:rPr>
              <a:t>поточний  інструктаж</a:t>
            </a: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1187450" y="2781300"/>
            <a:ext cx="2016125" cy="11525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індивідуальний</a:t>
            </a: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5364163" y="2852738"/>
            <a:ext cx="2016125" cy="11525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</a:rPr>
              <a:t>груповий</a:t>
            </a:r>
          </a:p>
        </p:txBody>
      </p:sp>
      <p:sp>
        <p:nvSpPr>
          <p:cNvPr id="64523" name="AutoShape 11"/>
          <p:cNvSpPr>
            <a:spLocks noChangeArrowheads="1"/>
          </p:cNvSpPr>
          <p:nvPr/>
        </p:nvSpPr>
        <p:spPr bwMode="auto">
          <a:xfrm>
            <a:off x="5003800" y="1341438"/>
            <a:ext cx="1584325" cy="208756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4" name="AutoShape 12"/>
          <p:cNvSpPr>
            <a:spLocks noChangeArrowheads="1"/>
          </p:cNvSpPr>
          <p:nvPr/>
        </p:nvSpPr>
        <p:spPr bwMode="auto">
          <a:xfrm rot="479992">
            <a:off x="971550" y="1341438"/>
            <a:ext cx="1944688" cy="1368425"/>
          </a:xfrm>
          <a:prstGeom prst="curvedDownArrow">
            <a:avLst>
              <a:gd name="adj1" fmla="val 28422"/>
              <a:gd name="adj2" fmla="val 5684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2268538" y="2781300"/>
            <a:ext cx="417512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9"/>
              </a:avLst>
            </a:prstTxWarp>
          </a:bodyPr>
          <a:lstStyle/>
          <a:p>
            <a:pPr algn="ctr"/>
            <a:r>
              <a:rPr lang="ru-RU" sz="3600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типові</a:t>
            </a:r>
            <a:r>
              <a:rPr lang="ru-RU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</a:t>
            </a:r>
            <a:r>
              <a:rPr lang="ru-RU" sz="3600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цілі</a:t>
            </a:r>
            <a:endParaRPr lang="ru-RU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eorgia"/>
            </a:endParaRPr>
          </a:p>
          <a:p>
            <a:pPr algn="ctr"/>
            <a:r>
              <a:rPr lang="ru-RU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</a:t>
            </a:r>
            <a:r>
              <a:rPr lang="ru-RU" sz="3600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обходів</a:t>
            </a:r>
            <a:r>
              <a:rPr lang="ru-RU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</a:t>
            </a:r>
            <a:r>
              <a:rPr lang="ru-RU" sz="3600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майстром</a:t>
            </a:r>
            <a:r>
              <a:rPr lang="ru-RU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в/</a:t>
            </a:r>
            <a:r>
              <a:rPr lang="ru-RU" sz="3600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н</a:t>
            </a:r>
            <a:r>
              <a:rPr lang="ru-RU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</a:t>
            </a:r>
          </a:p>
          <a:p>
            <a:pPr algn="ctr"/>
            <a:r>
              <a:rPr lang="ru-RU" sz="3600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робочих</a:t>
            </a:r>
            <a:r>
              <a:rPr lang="ru-RU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</a:t>
            </a:r>
            <a:r>
              <a:rPr lang="ru-RU" sz="3600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місць</a:t>
            </a:r>
            <a:endParaRPr lang="ru-RU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eorgia"/>
            </a:endParaRPr>
          </a:p>
        </p:txBody>
      </p:sp>
      <p:graphicFrame>
        <p:nvGraphicFramePr>
          <p:cNvPr id="51208" name="Diagram 8"/>
          <p:cNvGraphicFramePr>
            <a:graphicFrameLocks noChangeAspect="1"/>
          </p:cNvGraphicFramePr>
          <p:nvPr/>
        </p:nvGraphicFramePr>
        <p:xfrm>
          <a:off x="179388" y="1484313"/>
          <a:ext cx="8964612" cy="5373687"/>
        </p:xfrm>
        <a:graphic>
          <a:graphicData uri="http://schemas.openxmlformats.org/drawingml/2006/compatibility">
            <com:legacyDrawing xmlns:com="http://schemas.openxmlformats.org/drawingml/2006/compatibility" spid="_x0000_s51208"/>
          </a:graphicData>
        </a:graphic>
      </p:graphicFrame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5508625" y="1773238"/>
            <a:ext cx="3635375" cy="19431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/>
              <a:t>Поточна</a:t>
            </a:r>
            <a:r>
              <a:rPr lang="ru-RU" b="1" dirty="0"/>
              <a:t> </a:t>
            </a:r>
            <a:r>
              <a:rPr lang="ru-RU" b="1" dirty="0" err="1"/>
              <a:t>перевірка</a:t>
            </a:r>
            <a:r>
              <a:rPr lang="ru-RU" b="1" dirty="0"/>
              <a:t> </a:t>
            </a:r>
          </a:p>
          <a:p>
            <a:pPr algn="ctr"/>
            <a:r>
              <a:rPr lang="ru-RU" b="1" dirty="0" err="1"/>
              <a:t>дотримань</a:t>
            </a:r>
            <a:endParaRPr lang="ru-RU" b="1" dirty="0"/>
          </a:p>
          <a:p>
            <a:pPr algn="ctr"/>
            <a:r>
              <a:rPr lang="ru-RU" b="1" dirty="0" err="1"/>
              <a:t>технологічних</a:t>
            </a:r>
            <a:r>
              <a:rPr lang="ru-RU" b="1" dirty="0"/>
              <a:t> </a:t>
            </a:r>
            <a:r>
              <a:rPr lang="ru-RU" b="1" dirty="0" err="1"/>
              <a:t>процесів</a:t>
            </a:r>
            <a:endParaRPr lang="ru-RU" b="1" dirty="0"/>
          </a:p>
          <a:p>
            <a:pPr algn="ctr"/>
            <a:r>
              <a:rPr lang="ru-RU" b="1" dirty="0"/>
              <a:t>та </a:t>
            </a:r>
            <a:r>
              <a:rPr lang="ru-RU" b="1" dirty="0" err="1"/>
              <a:t>міжопераційний</a:t>
            </a:r>
            <a:r>
              <a:rPr lang="ru-RU" b="1" dirty="0"/>
              <a:t> контроль</a:t>
            </a:r>
          </a:p>
          <a:p>
            <a:pPr algn="ctr"/>
            <a:r>
              <a:rPr lang="ru-RU" b="1" dirty="0" err="1"/>
              <a:t>якості</a:t>
            </a:r>
            <a:endParaRPr lang="ru-RU" b="1" dirty="0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0" y="4221163"/>
            <a:ext cx="3529013" cy="18002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/>
              <a:t>Перевірка</a:t>
            </a:r>
            <a:r>
              <a:rPr lang="ru-RU" b="1" dirty="0"/>
              <a:t> та </a:t>
            </a:r>
            <a:r>
              <a:rPr lang="ru-RU" b="1" dirty="0" err="1"/>
              <a:t>інструктаж</a:t>
            </a:r>
            <a:endParaRPr lang="ru-RU" b="1" dirty="0"/>
          </a:p>
          <a:p>
            <a:pPr algn="ctr"/>
            <a:r>
              <a:rPr lang="ru-RU" b="1" dirty="0"/>
              <a:t>про </a:t>
            </a:r>
            <a:r>
              <a:rPr lang="ru-RU" b="1" dirty="0" err="1"/>
              <a:t>правильність</a:t>
            </a:r>
            <a:endParaRPr lang="ru-RU" b="1" dirty="0"/>
          </a:p>
          <a:p>
            <a:pPr algn="ctr"/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учнями</a:t>
            </a:r>
            <a:r>
              <a:rPr lang="ru-RU" b="1" dirty="0"/>
              <a:t> </a:t>
            </a:r>
            <a:r>
              <a:rPr lang="ru-RU" b="1" dirty="0" err="1"/>
              <a:t>прийомів</a:t>
            </a:r>
            <a:endParaRPr lang="ru-RU" b="1" dirty="0"/>
          </a:p>
          <a:p>
            <a:pPr algn="ctr"/>
            <a:r>
              <a:rPr lang="ru-RU" b="1" dirty="0" err="1"/>
              <a:t>роботи</a:t>
            </a:r>
            <a:endParaRPr lang="ru-RU" b="1" dirty="0"/>
          </a:p>
        </p:txBody>
      </p:sp>
      <p:sp>
        <p:nvSpPr>
          <p:cNvPr id="51223" name="Oval 23"/>
          <p:cNvSpPr>
            <a:spLocks noChangeArrowheads="1"/>
          </p:cNvSpPr>
          <p:nvPr/>
        </p:nvSpPr>
        <p:spPr bwMode="auto">
          <a:xfrm>
            <a:off x="0" y="1125538"/>
            <a:ext cx="3241675" cy="18002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/>
              <a:t>Перевірка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endParaRPr lang="ru-RU" b="1" dirty="0"/>
          </a:p>
          <a:p>
            <a:pPr algn="ctr"/>
            <a:r>
              <a:rPr lang="ru-RU" b="1" dirty="0"/>
              <a:t>початку </a:t>
            </a:r>
            <a:r>
              <a:rPr lang="ru-RU" b="1" dirty="0" err="1"/>
              <a:t>роботи</a:t>
            </a:r>
            <a:r>
              <a:rPr lang="ru-RU" b="1" dirty="0"/>
              <a:t>, </a:t>
            </a:r>
          </a:p>
          <a:p>
            <a:pPr algn="ctr"/>
            <a:r>
              <a:rPr lang="ru-RU" b="1" dirty="0" err="1"/>
              <a:t>дотримання</a:t>
            </a:r>
            <a:endParaRPr lang="ru-RU" b="1" dirty="0"/>
          </a:p>
          <a:p>
            <a:pPr algn="ctr"/>
            <a:r>
              <a:rPr lang="ru-RU" b="1" dirty="0"/>
              <a:t>правил ТБ</a:t>
            </a:r>
          </a:p>
        </p:txBody>
      </p:sp>
      <p:sp>
        <p:nvSpPr>
          <p:cNvPr id="51224" name="Oval 24"/>
          <p:cNvSpPr>
            <a:spLocks noChangeArrowheads="1"/>
          </p:cNvSpPr>
          <p:nvPr/>
        </p:nvSpPr>
        <p:spPr bwMode="auto">
          <a:xfrm>
            <a:off x="4572000" y="4797425"/>
            <a:ext cx="3455988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/>
              <a:t>Прийом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оцінювання</a:t>
            </a:r>
            <a:r>
              <a:rPr lang="ru-RU" b="1" dirty="0"/>
              <a:t> </a:t>
            </a:r>
          </a:p>
          <a:p>
            <a:pPr algn="ctr"/>
            <a:r>
              <a:rPr lang="ru-RU" b="1" dirty="0" err="1"/>
              <a:t>виконаних</a:t>
            </a:r>
            <a:endParaRPr lang="ru-RU" b="1" dirty="0"/>
          </a:p>
          <a:p>
            <a:pPr algn="ctr"/>
            <a:r>
              <a:rPr lang="ru-RU" b="1" dirty="0"/>
              <a:t> </a:t>
            </a:r>
            <a:r>
              <a:rPr lang="ru-RU" b="1" dirty="0" err="1"/>
              <a:t>учбово-виробничих</a:t>
            </a:r>
            <a:endParaRPr lang="ru-RU" b="1" dirty="0"/>
          </a:p>
          <a:p>
            <a:pPr algn="ctr"/>
            <a:r>
              <a:rPr lang="ru-RU" b="1" dirty="0"/>
              <a:t> </a:t>
            </a:r>
            <a:r>
              <a:rPr lang="ru-RU" b="1" dirty="0" err="1"/>
              <a:t>робіт</a:t>
            </a:r>
            <a:endParaRPr lang="ru-RU" b="1" dirty="0"/>
          </a:p>
        </p:txBody>
      </p:sp>
      <p:sp>
        <p:nvSpPr>
          <p:cNvPr id="51227" name="Freeform 27"/>
          <p:cNvSpPr>
            <a:spLocks/>
          </p:cNvSpPr>
          <p:nvPr/>
        </p:nvSpPr>
        <p:spPr bwMode="gray">
          <a:xfrm>
            <a:off x="1908175" y="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28" name="Freeform 28"/>
          <p:cNvSpPr>
            <a:spLocks/>
          </p:cNvSpPr>
          <p:nvPr/>
        </p:nvSpPr>
        <p:spPr bwMode="gray">
          <a:xfrm rot="3659496">
            <a:off x="6938169" y="775494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29" name="Freeform 29"/>
          <p:cNvSpPr>
            <a:spLocks/>
          </p:cNvSpPr>
          <p:nvPr/>
        </p:nvSpPr>
        <p:spPr bwMode="gray">
          <a:xfrm rot="18244239">
            <a:off x="-154781" y="2936081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0" name="Freeform 30"/>
          <p:cNvSpPr>
            <a:spLocks/>
          </p:cNvSpPr>
          <p:nvPr/>
        </p:nvSpPr>
        <p:spPr bwMode="gray">
          <a:xfrm rot="12702122">
            <a:off x="2987675" y="5445125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1" name="Oval 31"/>
          <p:cNvSpPr>
            <a:spLocks noChangeArrowheads="1"/>
          </p:cNvSpPr>
          <p:nvPr/>
        </p:nvSpPr>
        <p:spPr bwMode="auto">
          <a:xfrm>
            <a:off x="3203575" y="188913"/>
            <a:ext cx="3598863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/>
              <a:t>Перевірка використання </a:t>
            </a:r>
          </a:p>
          <a:p>
            <a:pPr algn="ctr"/>
            <a:r>
              <a:rPr lang="uk-UA" b="1" dirty="0"/>
              <a:t>учнями документації </a:t>
            </a:r>
          </a:p>
          <a:p>
            <a:pPr algn="ctr"/>
            <a:r>
              <a:rPr lang="uk-UA" b="1" dirty="0"/>
              <a:t>та інструктування їх</a:t>
            </a:r>
          </a:p>
          <a:p>
            <a:pPr algn="ctr"/>
            <a:endParaRPr lang="ru-RU" b="1" dirty="0"/>
          </a:p>
        </p:txBody>
      </p:sp>
      <p:sp>
        <p:nvSpPr>
          <p:cNvPr id="51232" name="Freeform 32"/>
          <p:cNvSpPr>
            <a:spLocks/>
          </p:cNvSpPr>
          <p:nvPr/>
        </p:nvSpPr>
        <p:spPr bwMode="gray">
          <a:xfrm rot="8276982">
            <a:off x="7677150" y="4149725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1447</TotalTime>
  <Words>370</Words>
  <Application>Microsoft Office PowerPoint</Application>
  <PresentationFormat>Экран (4:3)</PresentationFormat>
  <Paragraphs>131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Основні складові плану уроку виробничого навчаня</vt:lpstr>
      <vt:lpstr>Типовий зміст вступного інструктажу</vt:lpstr>
      <vt:lpstr>Типовий зміст вступного інструктажу</vt:lpstr>
      <vt:lpstr>Типовий зміст вступного інструктажу</vt:lpstr>
      <vt:lpstr>Увага!</vt:lpstr>
      <vt:lpstr> поточний  інструктаж</vt:lpstr>
      <vt:lpstr>Слайд 9</vt:lpstr>
      <vt:lpstr>Слайд 10</vt:lpstr>
      <vt:lpstr>Оцінювання учнів</vt:lpstr>
      <vt:lpstr>Слайд 12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алена</cp:lastModifiedBy>
  <cp:revision>101</cp:revision>
  <dcterms:created xsi:type="dcterms:W3CDTF">2010-10-16T17:38:17Z</dcterms:created>
  <dcterms:modified xsi:type="dcterms:W3CDTF">2021-11-18T09:37:19Z</dcterms:modified>
</cp:coreProperties>
</file>