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92" r:id="rId5"/>
    <p:sldId id="284" r:id="rId6"/>
    <p:sldId id="286" r:id="rId7"/>
    <p:sldId id="287" r:id="rId8"/>
    <p:sldId id="289" r:id="rId9"/>
    <p:sldId id="290" r:id="rId10"/>
    <p:sldId id="288" r:id="rId11"/>
    <p:sldId id="262" r:id="rId12"/>
    <p:sldId id="291" r:id="rId13"/>
    <p:sldId id="260" r:id="rId14"/>
    <p:sldId id="261" r:id="rId15"/>
    <p:sldId id="268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>
      <p:cViewPr>
        <p:scale>
          <a:sx n="118" d="100"/>
          <a:sy n="118" d="100"/>
        </p:scale>
        <p:origin x="-43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Урок виробничого навчання </a:t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на тему “ Зварювання таврового з'єднання у нижньому положенні.  2-го розряду”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0872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уроку: Комбінований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Тип уроку: Виконання практичних вправ, тренування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навичок електрозварювальних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Мета уроку: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Навчальна: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закріплення теоретичного матеріалу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 проведенням самоаналізу та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якісно виконувати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практичні навички по з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варюванню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таврового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нижньому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Розвиваюча: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професійної самостійності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Виховна: виховання любові до обраної професії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Методичні прийоми: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закріплення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навчально-виробничі роботи.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Матеріально-технічне забезпечення уроку: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Зразки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зварювання, схеми, що пояснюють техніку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зварювальних робіт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нижньому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положенні, картки-завдання,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мультимедійний проектор.</a:t>
            </a:r>
          </a:p>
          <a:p>
            <a:pPr marL="342900" indent="-342900">
              <a:buAutoNum type="arabicPeriod"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2. Зварювальний трансформатор, електродотримач, електроди,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сталеві пластини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молоток, зубило, сталеві щітки, захисні щитки, спецодяг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Міжпредметні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зв'язки: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1. Матеріалознавство.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2. Технічне креслення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 Слюсарна справа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4. Технологія зварювальних робіт.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857232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Таврові з'єднання часто зварюють без скосу кромок (рис. 1.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В конструкціях таврових з'єднань, що працюють при динамічних навантаженнях, рекомендується робити підготовку кромок стінки з V-   або К-подібною розробкою (рис.1.б,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5494" t="21000" r="33950" b="66748"/>
          <a:stretch>
            <a:fillRect/>
          </a:stretch>
        </p:blipFill>
        <p:spPr bwMode="auto">
          <a:xfrm>
            <a:off x="1071538" y="171448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00034" y="3429000"/>
            <a:ext cx="4500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Рис.1 а)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таврове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з'єднання без скосу кромок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51652" t="36453" r="32819" b="50573"/>
          <a:stretch>
            <a:fillRect/>
          </a:stretch>
        </p:blipFill>
        <p:spPr bwMode="auto">
          <a:xfrm>
            <a:off x="428596" y="3643314"/>
            <a:ext cx="3089085" cy="174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l="31034" t="35765" r="55644" b="50588"/>
          <a:stretch>
            <a:fillRect/>
          </a:stretch>
        </p:blipFill>
        <p:spPr bwMode="auto">
          <a:xfrm>
            <a:off x="4500562" y="3500438"/>
            <a:ext cx="2857520" cy="18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85786" y="5572140"/>
            <a:ext cx="6572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б)			</a:t>
            </a:r>
            <a:r>
              <a:rPr lang="uk-UA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Рис1.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б,</a:t>
            </a:r>
            <a:r>
              <a:rPr kumimoji="0" lang="uk-UA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підготовка кромок стінки з V-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або К-подібною розробкою.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9617" t="21718" r="26380" b="19258"/>
          <a:stretch>
            <a:fillRect/>
          </a:stretch>
        </p:blipFill>
        <p:spPr bwMode="auto">
          <a:xfrm>
            <a:off x="428596" y="428604"/>
            <a:ext cx="83582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( огляд відео )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Види і причини браку </a:t>
            </a:r>
            <a:endParaRPr lang="uk-UA" dirty="0" smtClean="0"/>
          </a:p>
          <a:p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Дефектами зварних швів називають різні відхилення від встановлених норм і технічних вимог, що висуваються до зварних з'єднань. Дефекти зменшують міцність зварних з'єднань і можуть призвести до руйнування всієї конструкції.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До дефектів форми шва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відносять: нерівномірні ширину і висоту шва, хвилястість шва, неоднакові розміри катетів кутових швів. Причиною їх утворення є коливання напруги, нерівномірність швидкості зварювання, недостатня кваліфікація зварника.</a:t>
            </a:r>
          </a:p>
          <a:p>
            <a:r>
              <a:rPr lang="uk-UA" dirty="0" smtClean="0"/>
              <a:t> 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371475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Способи контролю якості зварних швів і з'єднань.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Якість зварювання визначає надійність і довговічність зварних конструкцій.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Мета зовнішнього огляду готових зварних з'єднань - виявити зовнішні дефекти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непровари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кореня стикового шва, напливи, підрізи,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незаварені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кратери, зовнішні тріщини тощо).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Сучасна зварювальна техніка має у своєму розпорядженні різноманітні методи контролю якості зварювання.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80243"/>
              </p:ext>
            </p:extLst>
          </p:nvPr>
        </p:nvGraphicFramePr>
        <p:xfrm>
          <a:off x="395536" y="3717032"/>
          <a:ext cx="8280920" cy="1554480"/>
        </p:xfrm>
        <a:graphic>
          <a:graphicData uri="http://schemas.openxmlformats.org/drawingml/2006/table">
            <a:tbl>
              <a:tblPr/>
              <a:tblGrid>
                <a:gridCol w="491383"/>
                <a:gridCol w="3610381"/>
                <a:gridCol w="4179156"/>
              </a:tblGrid>
              <a:tr h="0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№п/п 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Питання 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Передбачувана відповідь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</a:t>
                      </a:r>
                      <a:endParaRPr lang="uk-UA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Що називається </a:t>
                      </a:r>
                      <a:r>
                        <a:rPr lang="uk-UA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зварним з'єднанням</a:t>
                      </a:r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?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виконане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</a:t>
                      </a:r>
                      <a:endParaRPr lang="uk-UA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Що називається </a:t>
                      </a:r>
                      <a:r>
                        <a:rPr lang="uk-UA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тавровим</a:t>
                      </a:r>
                      <a:r>
                        <a:rPr lang="uk-UA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</a:t>
                      </a:r>
                      <a:r>
                        <a:rPr lang="uk-UA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'єднанням</a:t>
                      </a:r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?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Зварне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з'єднання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 Т-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подібне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двох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заготовок,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якому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торцева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поверхня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однієї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заготовки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складена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під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кутом до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бічної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поверхні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іншої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7157" y="584974"/>
            <a:ext cx="871296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 Закріплення матеріалу вступного інструктажу. Нероз'ємне з'єднання, зварюванням.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5.1. Демонстраційний показ прийомів зборки під зварювання пластин </a:t>
            </a:r>
            <a:r>
              <a:rPr lang="uk-UA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тавр у нижньому положенні</a:t>
            </a:r>
            <a:r>
              <a:rPr lang="uk-UA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 хвилин)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5.2. Закріплення учнями прийомів складання під зварювання пластин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III. Поточний інструктаж. (4 години)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Навчити здобувачів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освіти  підготовки металу під зварювання,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електродуговому зварюванню пластин в тавр у нижньому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положенні.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Обхід учнів по робочих місцях.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Перевірка правильності організації робочого місця.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 Дотримання правил безпеки праці.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 Правильність вибору джерела живлення.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6. Вибір режиму зварювання.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7. Технологія зварювання.</a:t>
            </a:r>
            <a:r>
              <a:rPr kumimoji="0" 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96753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8. Контроль за правильністю виконання завдань.</a:t>
            </a:r>
          </a:p>
          <a:p>
            <a:r>
              <a:rPr lang="en-US" dirty="0"/>
              <a:t>IV. </a:t>
            </a:r>
            <a:r>
              <a:rPr lang="uk-UA" dirty="0"/>
              <a:t>Заключний інструктаж. (5-10 хвилин)</a:t>
            </a:r>
          </a:p>
          <a:p>
            <a:r>
              <a:rPr lang="uk-UA" dirty="0"/>
              <a:t>1. Аналіз виконаного завдання і розбір допущених помилок.</a:t>
            </a:r>
          </a:p>
          <a:p>
            <a:r>
              <a:rPr lang="uk-UA" dirty="0"/>
              <a:t>2. Обговорення якості виконаної роботи.</a:t>
            </a:r>
          </a:p>
          <a:p>
            <a:r>
              <a:rPr lang="uk-UA" dirty="0"/>
              <a:t>3. Повідомлення оцінок за підсумками уроку.</a:t>
            </a:r>
          </a:p>
          <a:p>
            <a:r>
              <a:rPr lang="uk-UA" dirty="0"/>
              <a:t>4. Прибирання робочих місць майстерні.</a:t>
            </a:r>
          </a:p>
          <a:p>
            <a:r>
              <a:rPr lang="uk-UA" dirty="0"/>
              <a:t>5. Здача спецодягу, інструментів.</a:t>
            </a:r>
          </a:p>
          <a:p>
            <a:r>
              <a:rPr lang="uk-UA" dirty="0"/>
              <a:t>6. Домашнє завдання. І.В.Гуменюк « Технологія електродугового</a:t>
            </a:r>
          </a:p>
          <a:p>
            <a:r>
              <a:rPr lang="uk-UA" dirty="0"/>
              <a:t>зварювання» стор. 127-130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2556" y="548680"/>
            <a:ext cx="7993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Картка № </a:t>
            </a:r>
            <a:r>
              <a:rPr lang="uk-UA" b="1" dirty="0" smtClean="0"/>
              <a:t>1 </a:t>
            </a:r>
          </a:p>
          <a:p>
            <a:r>
              <a:rPr lang="uk-UA" b="1" dirty="0" smtClean="0"/>
              <a:t>Вкажіть </a:t>
            </a:r>
            <a:r>
              <a:rPr lang="uk-UA" b="1" dirty="0"/>
              <a:t>зварні з’єднання:</a:t>
            </a:r>
            <a:br>
              <a:rPr lang="uk-UA" b="1" dirty="0"/>
            </a:br>
            <a:r>
              <a:rPr lang="uk-UA" dirty="0" smtClean="0"/>
              <a:t>Стикові</a:t>
            </a:r>
            <a:r>
              <a:rPr lang="uk-UA" dirty="0"/>
              <a:t>, листів різної товщини.</a:t>
            </a:r>
            <a:br>
              <a:rPr lang="uk-UA" dirty="0"/>
            </a:br>
            <a:r>
              <a:rPr lang="uk-UA" dirty="0"/>
              <a:t>Стикові.</a:t>
            </a:r>
            <a:br>
              <a:rPr lang="uk-UA" dirty="0"/>
            </a:br>
            <a:r>
              <a:rPr lang="uk-UA" dirty="0"/>
              <a:t>Напускові. </a:t>
            </a:r>
            <a:br>
              <a:rPr lang="uk-UA" dirty="0"/>
            </a:b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337631" cy="30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6056" y="1916832"/>
            <a:ext cx="3830960" cy="4667452"/>
          </a:xfrm>
        </p:spPr>
        <p:txBody>
          <a:bodyPr anchor="t">
            <a:norm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1. – ______________________________________ 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 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2.- _______________________________________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3. - _______________________________________ 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4. -________________________________________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5. - _______________________________________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6.-________________________________________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___________________________________________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Картка</a:t>
            </a:r>
            <a:r>
              <a:rPr lang="ru-RU" dirty="0"/>
              <a:t> № </a:t>
            </a:r>
            <a:r>
              <a:rPr lang="ru-RU" dirty="0" smtClean="0"/>
              <a:t>2</a:t>
            </a:r>
            <a:endParaRPr lang="ru-RU" dirty="0"/>
          </a:p>
          <a:p>
            <a:r>
              <a:rPr lang="ru-RU" dirty="0" err="1"/>
              <a:t>Яким</a:t>
            </a:r>
            <a:r>
              <a:rPr lang="ru-RU" dirty="0"/>
              <a:t> повинен бути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зварювального</a:t>
            </a:r>
            <a:r>
              <a:rPr lang="ru-RU" dirty="0"/>
              <a:t> дроту при </a:t>
            </a:r>
            <a:r>
              <a:rPr lang="ru-RU" dirty="0" err="1"/>
              <a:t>зварюванні</a:t>
            </a:r>
            <a:r>
              <a:rPr lang="ru-RU" dirty="0"/>
              <a:t> пластин</a:t>
            </a:r>
          </a:p>
          <a:p>
            <a:r>
              <a:rPr lang="ru-RU" dirty="0" err="1"/>
              <a:t>товщиною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5 – 8 мм в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?</a:t>
            </a:r>
          </a:p>
          <a:p>
            <a:r>
              <a:rPr lang="ru-RU" dirty="0"/>
              <a:t>1). 1,8 – 2 мм. 2). 1,6 – 1,8 мм. 3). 0,8 – 1 мм. 4). 1,4 – 1,6 мм. 5).</a:t>
            </a:r>
          </a:p>
          <a:p>
            <a:r>
              <a:rPr lang="ru-RU" dirty="0"/>
              <a:t>1,0 – 1,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996952"/>
            <a:ext cx="3852428" cy="3528392"/>
          </a:xfrm>
        </p:spPr>
        <p:txBody>
          <a:bodyPr anchor="t">
            <a:normAutofit/>
          </a:bodyPr>
          <a:lstStyle/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1. – ______________________________________ 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__________________________________________ 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2.- _______________________________________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3. - _______________________________________ 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4. -________________________________________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5. - _______________________________________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__________________________________________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6.-________________________________________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___________________________________________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344816" cy="3956024"/>
          </a:xfrm>
        </p:spPr>
        <p:txBody>
          <a:bodyPr anchor="t">
            <a:norm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Картка</a:t>
            </a:r>
            <a:r>
              <a:rPr lang="ru-RU" dirty="0"/>
              <a:t> № </a:t>
            </a:r>
            <a:r>
              <a:rPr lang="ru-RU" dirty="0" smtClean="0"/>
              <a:t>3</a:t>
            </a:r>
            <a:endParaRPr lang="ru-RU" dirty="0"/>
          </a:p>
          <a:p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 smtClean="0"/>
              <a:t>зварювання</a:t>
            </a:r>
            <a:r>
              <a:rPr lang="ru-RU" dirty="0" smtClean="0"/>
              <a:t> </a:t>
            </a:r>
            <a:r>
              <a:rPr lang="ru-RU" dirty="0"/>
              <a:t>короткими </a:t>
            </a:r>
            <a:r>
              <a:rPr lang="ru-RU" dirty="0" err="1"/>
              <a:t>ділянками</a:t>
            </a:r>
            <a:r>
              <a:rPr lang="ru-RU" dirty="0"/>
              <a:t> (30-60 мм)?</a:t>
            </a:r>
          </a:p>
          <a:p>
            <a:r>
              <a:rPr lang="ru-RU" dirty="0"/>
              <a:t>Для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у </a:t>
            </a:r>
            <a:r>
              <a:rPr lang="ru-RU" dirty="0" err="1"/>
              <a:t>металі</a:t>
            </a:r>
            <a:r>
              <a:rPr lang="ru-RU" dirty="0"/>
              <a:t> шва</a:t>
            </a:r>
          </a:p>
          <a:p>
            <a:r>
              <a:rPr lang="ru-RU" dirty="0"/>
              <a:t>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шва.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38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63864"/>
              </p:ext>
            </p:extLst>
          </p:nvPr>
        </p:nvGraphicFramePr>
        <p:xfrm>
          <a:off x="571472" y="2537528"/>
          <a:ext cx="8072494" cy="4167988"/>
        </p:xfrm>
        <a:graphic>
          <a:graphicData uri="http://schemas.openxmlformats.org/drawingml/2006/table">
            <a:tbl>
              <a:tblPr/>
              <a:tblGrid>
                <a:gridCol w="558475"/>
                <a:gridCol w="3833165"/>
                <a:gridCol w="3680854"/>
              </a:tblGrid>
              <a:tr h="632494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b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</a:t>
                      </a:r>
                      <a:r>
                        <a:rPr lang="uk-UA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Питання 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Передбачувана відповідь</a:t>
                      </a:r>
                      <a:endParaRPr lang="uk-UA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34">
                <a:tc>
                  <a:txBody>
                    <a:bodyPr/>
                    <a:lstStyle/>
                    <a:p>
                      <a: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</a:t>
                      </a:r>
                      <a:endParaRPr lang="uk-UA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Що називається зварним</a:t>
                      </a:r>
                      <a:b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з'єднанням?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З'єднання деталей, що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виконується зварюванням.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34">
                <a:tc>
                  <a:txBody>
                    <a:bodyPr/>
                    <a:lstStyle/>
                    <a:p>
                      <a: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</a:t>
                      </a:r>
                      <a:endParaRPr lang="uk-UA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Які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бувають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типи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зварних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з’єднань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?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Стикові, кутові, напускові,</a:t>
                      </a:r>
                      <a:b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таврові, торцеві.</a:t>
                      </a:r>
                      <a:endParaRPr lang="uk-UA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534">
                <a:tc>
                  <a:txBody>
                    <a:bodyPr/>
                    <a:lstStyle/>
                    <a:p>
                      <a: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</a:t>
                      </a:r>
                      <a:endParaRPr lang="uk-UA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Що таке зварний шов? </a:t>
                      </a:r>
                      <a:endParaRPr lang="uk-UA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Ділянка зварного з'єднання, що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утворилася в результаті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кристалізації металу зварної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ванни.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805">
                <a:tc>
                  <a:txBody>
                    <a:bodyPr/>
                    <a:lstStyle/>
                    <a:p>
                      <a:r>
                        <a:rPr lang="uk-UA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</a:t>
                      </a:r>
                      <a:endParaRPr lang="uk-UA" sz="1400" b="0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endParaRPr lang="uk-UA" sz="1400" b="0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endParaRPr lang="uk-UA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Як класифікують зварні шви по</a:t>
                      </a:r>
                      <a:b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положенню у просторі?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нижні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вертикальні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горизонтальні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стельові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«у </a:t>
                      </a:r>
                      <a:r>
                        <a:rPr lang="ru-RU" sz="14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човник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3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Яку роль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виконує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зазор при</a:t>
                      </a:r>
                    </a:p>
                    <a:p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складанні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зварювання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Зазор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сприяє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глибокому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проплавленню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металу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552" y="440959"/>
            <a:ext cx="717572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Хід уроку:</a:t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I. Організаційна частина. (5 хвилин)</a:t>
            </a:r>
            <a:b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1. Перевірка учнів за списком.</a:t>
            </a:r>
            <a:b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1.2. Перевірка готовності учнів до уроку.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II. Вступний інструктаж.</a:t>
            </a:r>
            <a:b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Актуалізація опорних знань.</a:t>
            </a:r>
            <a:b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1.Фронтальне опитування.</a:t>
            </a:r>
            <a:b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2. Повідомлення теми, цілей, завдань уроку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Закріплення 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матеріалу. (20-25 хвилин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Охорона праці до початку та під час виконання практичних робіт.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3.2. Підготовка пластин під зварювання в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тавр у нижньому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положенні.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3.3. Підбір режиму зварювання і регулювання зварювального обладнання.</a:t>
            </a:r>
          </a:p>
          <a:p>
            <a:pPr>
              <a:lnSpc>
                <a:spcPct val="150000"/>
              </a:lnSpc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3.4. Способи маніпулювання електродом, при зварюванні у нижньому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положенні</a:t>
            </a:r>
          </a:p>
          <a:p>
            <a:pPr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3.5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Позначення на кресленнях. Читання креслень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4. Основні вимоги безпеки праці при ручному дуговому зварюванні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Які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небезпеки існують для здоров'я людей при виконанні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зварювальних робіт?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Ураження електричним струмом.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4.2. Ураження очей і відкритих поверхонь шкіри рук.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4.3. Отруєння шкідливими газами і пилом.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4.4. Опіки від розбризкування електродного розплавленого металу і шлаку.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4.5. Удари, порізи в процесі підготовки вироби під зварювання і під час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зварювання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початку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метою зменшення небезпеки ураження електричним струмом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здобувачу освіти слід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дотримуватися наступних заходів: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надійна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ізоляція всіх, проводів, пов’язаних з живленням джерела струму і зварювальної дуги;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надійний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пристрій електродотримача з гарною ізоляцією, яка гарантує, що не буде випадкового контакту струмоведучих частин електродотримача зі зварним виробом або руками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здобувача освіти;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справно-сухому спецодязі і рукавицях.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запобігання небезпеки ураження бризками розплавленого металу і шлаку використовують спецодяг (брюки, куртку і рукавиці) з брезентової або спеціальної тканини. Куртки при роботі не слід вправляти у штани, а взуття повинне мати гладкий верх, щоб бризки розплавленого металу не потрапляли всередину одягу, так як в цьому випадку можливі важкі опіки.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При кожному запалюванні дуги здобувач освіти попереджає окликом «Очі».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зміні електроду, огарок від попереднього електроду, здобувач освіти повинен покласти у спеціальне відділення.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	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ісля закінчення практичної роботи здобувач освіти повинен прибрати робоче місце та повідомити майстра.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285728"/>
            <a:ext cx="8572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Підготовка металу під зварювання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постійній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повітрям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призводить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іржі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листах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заліза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забруднення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сам край листа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недостатньо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нюанси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зварювальних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роботах. Тому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приділяти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Підготовчо-зварювальні роботи мають на увазі правку, зачистку, розмітку, різання, підігрів, холодне або гаряче згинання та обробку крайок. Кожна з перерахованих процедур сприяє поліпшенню з’єднання і умов зварювання. При цьому в окремо взятому випадку може знадобитися різний набір процедур, але всі вони в цілому ставляться до етапу підготовки металу і регулюються відповідно до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ДСТу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5264-80.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0394" y="3699775"/>
            <a:ext cx="45720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правка.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Виробляти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способами: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листоправних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вальців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Спосіб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підходить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редагування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кутової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гвинтового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кувалди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Вручну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швелери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двутаври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50177" t="35068" r="26852" b="36644"/>
          <a:stretch>
            <a:fillRect/>
          </a:stretch>
        </p:blipFill>
        <p:spPr bwMode="auto">
          <a:xfrm>
            <a:off x="5072034" y="3857628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71472" y="571480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1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як завершено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редагування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приступати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намітки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того,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контури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зрізу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виготовленої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нанесення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крейду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металеві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абразиви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поставлених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в автоматичному, так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ручному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механічн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основному,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прямого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додання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вигнутих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Виробляти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гільйотини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ножиць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віднести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болгарки. Болгарку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зручніше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тонких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добре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підійде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особливо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міцних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товстих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приділяти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зачистки. Зачистка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краю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металевого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листа.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Приступають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того,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форму. Зачистка проводиться як на основному, так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присадний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Робочу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знежирити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видалити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всілякі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неметалічні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окалини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відчистити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іржі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забруднень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приділити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зачистці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кромок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зварювальних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деталей,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зварюватись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ВАЖЛИВО!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крайок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виробляти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робіт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зібрані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вузол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кромок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принесе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</a:t>
            </a:r>
          </a:p>
          <a:p>
            <a:pPr lvl="0" indent="401638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01638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Існують наступні типи зачистки: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730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вручну з використанням металевих щіток, напилків, </a:t>
            </a:r>
          </a:p>
          <a:p>
            <a:pPr lvl="0" indent="1730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наждачного паперу і хімічної обробки;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730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напівавтоматичному режимі, із застосуванням шліфувальної машини.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01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ПРЕДМЕТНИЙ ТИЖДЕНЬ 2021\IMG_20181004_131452.jpg"/>
          <p:cNvPicPr/>
          <p:nvPr/>
        </p:nvPicPr>
        <p:blipFill>
          <a:blip r:embed="rId2" cstate="print"/>
          <a:srcRect l="-3238" t="33555" b="26246"/>
          <a:stretch>
            <a:fillRect/>
          </a:stretch>
        </p:blipFill>
        <p:spPr bwMode="auto">
          <a:xfrm>
            <a:off x="5786446" y="5072074"/>
            <a:ext cx="27860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51198" t="54762" r="25821" b="13385"/>
          <a:stretch>
            <a:fillRect/>
          </a:stretch>
        </p:blipFill>
        <p:spPr bwMode="auto">
          <a:xfrm>
            <a:off x="5857884" y="428604"/>
            <a:ext cx="29289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26" y="2000240"/>
            <a:ext cx="8501154" cy="51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приступати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складально-зварювальні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врахувати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моментів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Зварювальник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повинен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доступ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робочого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добре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закріпити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витримуючи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прихопити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деталь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Прихоплюють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початку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кінці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зварювального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виключити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зсуви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перекоси,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переміщення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зварювальних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робіт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звестися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мінімуму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Для того,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встановленим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кожному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контроль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Зібран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повин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ускладнювати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роботу. Тому перед початком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робіт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продумати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габарити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розміщення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готового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01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Безпека праці: </a:t>
            </a:r>
          </a:p>
          <a:p>
            <a:pPr lvl="0" indent="401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працювати лише справним інструментом (правильно насаджені без сколів, розколів </a:t>
            </a:r>
          </a:p>
          <a:p>
            <a:pPr lvl="0" indent="4016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молотки на рукоятках);</a:t>
            </a:r>
          </a:p>
          <a:p>
            <a:pPr lvl="0" indent="401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для захисту рук від ударів та вібрації металу працювати в рукавицях;</a:t>
            </a:r>
          </a:p>
          <a:p>
            <a:pPr lvl="0" indent="40163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заготовку на плиті або ковадлі утримувати міцно.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30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Виробляти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зачистку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особливою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ретельністю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як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дрібне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привести до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тріщин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напруги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металі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якість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з’єднань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втратить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надійність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5011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Вибір режиму зварювання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        Під режимом зварювання розуміють сукупність показників, які  визначають характер протікання процесу зварювання. Ці показники  впливають на кількість тепла, що вводиться у виріб при зварюванні. До основних показників режиму зварювання відносяться: діаметр електрода, сила зварювального струму, напруга на дузі і швидкість зварювання. Допоміжними показниками режиму зварювання  вважаються вид і полярність струму, тип і марка покриття електрода, кут нахилу електрода, температура попереднього нагріву металу.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Вибір режиму ручного дугового зварювання часто обмежується  визначенням діаметра електрода і сили зварювального струму.  Швидкість зварювання і напруга на дузі встановлюються зварником  залежно від виду зварного з'єднання, марки сталі, марки електрода, положення шва у просторі.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Діаметр електрода вибирається залежно від товщини зварюваного металу, виду зварного з'єднання, типу шва тощо. При стиковому зварюванні листів товщиною до 4 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у нижньому положенні діаметр електрода береться рівним товщині листа. При зварюванні сталі більшої товщини беруть електроди діаметром 4 ... 6 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 за умови забезпечення повної можливості проварювання металу деталей, що з'єднуються, і правильного формування шва.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Техніка виконання швів</a:t>
            </a:r>
          </a:p>
          <a:p>
            <a:r>
              <a:rPr lang="uk-UA" dirty="0" smtClean="0"/>
              <a:t>       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Запалювання дуги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Існує два способи запалювання дуги електродами з  покриттям - прямим відривом електрода і відривом по кривій. Перший спосіб називається запалюванням впритул; другий - нагадує рух при запалюванні сірника і його називають  чирканням.    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Довжина дуги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Одразу після запалювання дуги починається  плавлення металу. Довжина дуги повинна бути постійною. Від правильно вибраної довжини дуги значною мірою залежить продуктивність зварювання і якість зварного шва.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Нормальною вважається довжина дуги, що дорівнює 0,5 ... 1,1  діаметра електрода стержня. Збільшення довжини дуги знижує стійкість її горіння, глибину проплавлення основного металу, збільшує витрати на угар і розбризкування металу, викликає утворення шва з нерівною поверхнею і збільшує вплив навколишньої атмосфери на розплавлений метал.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Швидкість подачі електрода в дугу повинна дорівнювати швидкості розплавлення електрода.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Положення електрода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Нахил електрода при зварюванні залежить  від положення зварювання у просторі, товщини і складу зварюваного металу, діаметра електрода, виду і товщини покриття. Напрям зварювання може бути зліва направо, справа наліво, від  себе і на себе.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430</TotalTime>
  <Words>1262</Words>
  <Application>Microsoft Office PowerPoint</Application>
  <PresentationFormat>Экран (4:3)</PresentationFormat>
  <Paragraphs>158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Урок виробничого навчання  на тему “ Зварювання таврового з'єднання у нижньому положенні.  2-го розряду”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1. – ______________________________________  __________________________________________  2.- _______________________________________ __________________________________________ 3. - _______________________________________  __________________________________________ 4. -________________________________________ ___________________________________________ 5. - _______________________________________ __________________________________________ 6.-________________________________________ ___________________________________________ </vt:lpstr>
      <vt:lpstr>1. – ______________________________________  __________________________________________  2.- _______________________________________ __________________________________________ 3. - _______________________________________  __________________________________________ 4. -________________________________________ ___________________________________________ 5. - _______________________________________ __________________________________________ 6.-________________________________________ ___________________________________________ </vt:lpstr>
      <vt:lpstr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виробничого навчання  на тему “ Зварювання різноманітних  простих деталей 2-го розряду”</dc:title>
  <dc:creator>WERSIYA</dc:creator>
  <cp:lastModifiedBy>ASUS</cp:lastModifiedBy>
  <cp:revision>39</cp:revision>
  <cp:lastPrinted>2021-04-26T04:41:38Z</cp:lastPrinted>
  <dcterms:created xsi:type="dcterms:W3CDTF">2021-04-18T10:49:51Z</dcterms:created>
  <dcterms:modified xsi:type="dcterms:W3CDTF">2021-04-28T08:43:17Z</dcterms:modified>
</cp:coreProperties>
</file>