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7" r:id="rId2"/>
    <p:sldId id="256" r:id="rId3"/>
    <p:sldId id="257" r:id="rId4"/>
    <p:sldId id="258" r:id="rId5"/>
    <p:sldId id="259" r:id="rId6"/>
    <p:sldId id="260" r:id="rId7"/>
    <p:sldId id="261" r:id="rId8"/>
    <p:sldId id="262" r:id="rId9"/>
    <p:sldId id="263"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40" y="7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368E3-AEE5-4D44-A5E1-1567ABCC7C68}" type="datetimeFigureOut">
              <a:rPr lang="uk-UA" smtClean="0"/>
              <a:pPr/>
              <a:t>07.04.2021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525A7-8066-4229-A701-D941DB02CE25}" type="slidenum">
              <a:rPr lang="uk-UA" smtClean="0"/>
              <a:pPr/>
              <a:t>‹#›</a:t>
            </a:fld>
            <a:endParaRPr lang="uk-UA"/>
          </a:p>
        </p:txBody>
      </p:sp>
    </p:spTree>
    <p:extLst>
      <p:ext uri="{BB962C8B-B14F-4D97-AF65-F5344CB8AC3E}">
        <p14:creationId xmlns:p14="http://schemas.microsoft.com/office/powerpoint/2010/main" xmlns="" val="400795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FB5525A7-8066-4229-A701-D941DB02CE25}" type="slidenum">
              <a:rPr lang="uk-UA" smtClean="0"/>
              <a:pPr/>
              <a:t>3</a:t>
            </a:fld>
            <a:endParaRPr lang="uk-UA"/>
          </a:p>
        </p:txBody>
      </p:sp>
    </p:spTree>
    <p:extLst>
      <p:ext uri="{BB962C8B-B14F-4D97-AF65-F5344CB8AC3E}">
        <p14:creationId xmlns:p14="http://schemas.microsoft.com/office/powerpoint/2010/main" xmlns="" val="17784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5DEA5C7-F5DE-4B15-9BAC-74E54C239BC9}" type="datetimeFigureOut">
              <a:rPr lang="ru-RU" smtClean="0"/>
              <a:pPr/>
              <a:t>07.04.2021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EE137CF-D98F-424F-8B94-51905C684F6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DEA5C7-F5DE-4B15-9BAC-74E54C239BC9}"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E137CF-D98F-424F-8B94-51905C684F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DEA5C7-F5DE-4B15-9BAC-74E54C239BC9}"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E137CF-D98F-424F-8B94-51905C684F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5DEA5C7-F5DE-4B15-9BAC-74E54C239BC9}" type="datetimeFigureOut">
              <a:rPr lang="ru-RU" smtClean="0"/>
              <a:pPr/>
              <a:t>07.04.2021</a:t>
            </a:fld>
            <a:endParaRPr lang="ru-RU"/>
          </a:p>
        </p:txBody>
      </p:sp>
      <p:sp>
        <p:nvSpPr>
          <p:cNvPr id="9" name="Номер слайда 8"/>
          <p:cNvSpPr>
            <a:spLocks noGrp="1"/>
          </p:cNvSpPr>
          <p:nvPr>
            <p:ph type="sldNum" sz="quarter" idx="15"/>
          </p:nvPr>
        </p:nvSpPr>
        <p:spPr/>
        <p:txBody>
          <a:bodyPr rtlCol="0"/>
          <a:lstStyle/>
          <a:p>
            <a:fld id="{3EE137CF-D98F-424F-8B94-51905C684F6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5DEA5C7-F5DE-4B15-9BAC-74E54C239BC9}" type="datetimeFigureOut">
              <a:rPr lang="ru-RU" smtClean="0"/>
              <a:pPr/>
              <a:t>07.04.2021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3EE137CF-D98F-424F-8B94-51905C684F6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5DEA5C7-F5DE-4B15-9BAC-74E54C239BC9}"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E137CF-D98F-424F-8B94-51905C684F66}"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5DEA5C7-F5DE-4B15-9BAC-74E54C239BC9}" type="datetimeFigureOut">
              <a:rPr lang="ru-RU" smtClean="0"/>
              <a:pPr/>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E137CF-D98F-424F-8B94-51905C684F66}"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5DEA5C7-F5DE-4B15-9BAC-74E54C239BC9}" type="datetimeFigureOut">
              <a:rPr lang="ru-RU" smtClean="0"/>
              <a:pPr/>
              <a:t>07.04.2021</a:t>
            </a:fld>
            <a:endParaRPr lang="ru-RU"/>
          </a:p>
        </p:txBody>
      </p:sp>
      <p:sp>
        <p:nvSpPr>
          <p:cNvPr id="7" name="Номер слайда 6"/>
          <p:cNvSpPr>
            <a:spLocks noGrp="1"/>
          </p:cNvSpPr>
          <p:nvPr>
            <p:ph type="sldNum" sz="quarter" idx="11"/>
          </p:nvPr>
        </p:nvSpPr>
        <p:spPr/>
        <p:txBody>
          <a:bodyPr rtlCol="0"/>
          <a:lstStyle/>
          <a:p>
            <a:fld id="{3EE137CF-D98F-424F-8B94-51905C684F6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DEA5C7-F5DE-4B15-9BAC-74E54C239BC9}" type="datetimeFigureOut">
              <a:rPr lang="ru-RU" smtClean="0"/>
              <a:pPr/>
              <a:t>07.04.2021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E137CF-D98F-424F-8B94-51905C684F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5DEA5C7-F5DE-4B15-9BAC-74E54C239BC9}" type="datetimeFigureOut">
              <a:rPr lang="ru-RU" smtClean="0"/>
              <a:pPr/>
              <a:t>07.04.2021</a:t>
            </a:fld>
            <a:endParaRPr lang="ru-RU"/>
          </a:p>
        </p:txBody>
      </p:sp>
      <p:sp>
        <p:nvSpPr>
          <p:cNvPr id="22" name="Номер слайда 21"/>
          <p:cNvSpPr>
            <a:spLocks noGrp="1"/>
          </p:cNvSpPr>
          <p:nvPr>
            <p:ph type="sldNum" sz="quarter" idx="15"/>
          </p:nvPr>
        </p:nvSpPr>
        <p:spPr/>
        <p:txBody>
          <a:bodyPr rtlCol="0"/>
          <a:lstStyle/>
          <a:p>
            <a:fld id="{3EE137CF-D98F-424F-8B94-51905C684F6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5DEA5C7-F5DE-4B15-9BAC-74E54C239BC9}" type="datetimeFigureOut">
              <a:rPr lang="ru-RU" smtClean="0"/>
              <a:pPr/>
              <a:t>07.04.2021</a:t>
            </a:fld>
            <a:endParaRPr lang="ru-RU"/>
          </a:p>
        </p:txBody>
      </p:sp>
      <p:sp>
        <p:nvSpPr>
          <p:cNvPr id="18" name="Номер слайда 17"/>
          <p:cNvSpPr>
            <a:spLocks noGrp="1"/>
          </p:cNvSpPr>
          <p:nvPr>
            <p:ph type="sldNum" sz="quarter" idx="11"/>
          </p:nvPr>
        </p:nvSpPr>
        <p:spPr/>
        <p:txBody>
          <a:bodyPr rtlCol="0"/>
          <a:lstStyle/>
          <a:p>
            <a:fld id="{3EE137CF-D98F-424F-8B94-51905C684F6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5DEA5C7-F5DE-4B15-9BAC-74E54C239BC9}" type="datetimeFigureOut">
              <a:rPr lang="ru-RU" smtClean="0"/>
              <a:pPr/>
              <a:t>07.04.2021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EE137CF-D98F-424F-8B94-51905C684F6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package" Target="../embeddings/_________Microsoft_Office_Word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chor="t">
            <a:normAutofit/>
          </a:bodyPr>
          <a:lstStyle/>
          <a:p>
            <a:pPr algn="ctr"/>
            <a:r>
              <a:rPr lang="uk-UA" sz="2400" dirty="0" smtClean="0">
                <a:solidFill>
                  <a:schemeClr val="tx1"/>
                </a:solidFill>
                <a:latin typeface="Times New Roman" pitchFamily="18" charset="0"/>
                <a:cs typeface="Times New Roman" pitchFamily="18" charset="0"/>
              </a:rPr>
              <a:t>Відкритий урок </a:t>
            </a:r>
            <a:br>
              <a:rPr lang="uk-UA" sz="2400" dirty="0" smtClean="0">
                <a:solidFill>
                  <a:schemeClr val="tx1"/>
                </a:solidFill>
                <a:latin typeface="Times New Roman" pitchFamily="18" charset="0"/>
                <a:cs typeface="Times New Roman" pitchFamily="18" charset="0"/>
              </a:rPr>
            </a:br>
            <a:r>
              <a:rPr lang="uk-UA" sz="2400" dirty="0" smtClean="0">
                <a:solidFill>
                  <a:schemeClr val="tx1"/>
                </a:solidFill>
                <a:latin typeface="Times New Roman" pitchFamily="18" charset="0"/>
                <a:cs typeface="Times New Roman" pitchFamily="18" charset="0"/>
              </a:rPr>
              <a:t>виробничого навчання</a:t>
            </a:r>
            <a:br>
              <a:rPr lang="uk-UA" sz="2400" dirty="0" smtClean="0">
                <a:solidFill>
                  <a:schemeClr val="tx1"/>
                </a:solidFill>
                <a:latin typeface="Times New Roman" pitchFamily="18" charset="0"/>
                <a:cs typeface="Times New Roman" pitchFamily="18" charset="0"/>
              </a:rPr>
            </a:br>
            <a:r>
              <a:rPr lang="uk-UA" sz="2400" dirty="0" smtClean="0">
                <a:solidFill>
                  <a:schemeClr val="tx1"/>
                </a:solidFill>
                <a:latin typeface="Times New Roman" pitchFamily="18" charset="0"/>
                <a:cs typeface="Times New Roman" pitchFamily="18" charset="0"/>
              </a:rPr>
              <a:t>нетрадиційний – ролева гра </a:t>
            </a:r>
            <a:endParaRPr lang="ru-RU" sz="24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pPr algn="ctr"/>
            <a:r>
              <a:rPr lang="uk-UA" dirty="0" smtClean="0">
                <a:solidFill>
                  <a:schemeClr val="tx1"/>
                </a:solidFill>
                <a:latin typeface="Times New Roman" pitchFamily="18" charset="0"/>
                <a:cs typeface="Times New Roman" pitchFamily="18" charset="0"/>
              </a:rPr>
              <a:t>Майстер виробничого навчання </a:t>
            </a:r>
          </a:p>
          <a:p>
            <a:pPr algn="ctr"/>
            <a:r>
              <a:rPr lang="uk-UA" dirty="0" smtClean="0">
                <a:solidFill>
                  <a:schemeClr val="tx1"/>
                </a:solidFill>
                <a:latin typeface="Times New Roman" pitchFamily="18" charset="0"/>
                <a:cs typeface="Times New Roman" pitchFamily="18" charset="0"/>
              </a:rPr>
              <a:t>Туминська Світлана Георгіївна </a:t>
            </a:r>
          </a:p>
          <a:p>
            <a:pPr algn="ctr"/>
            <a:r>
              <a:rPr lang="uk-UA" sz="1200" dirty="0" err="1" smtClean="0">
                <a:solidFill>
                  <a:schemeClr val="tx1"/>
                </a:solidFill>
                <a:latin typeface="Times New Roman" pitchFamily="18" charset="0"/>
                <a:cs typeface="Times New Roman" pitchFamily="18" charset="0"/>
              </a:rPr>
              <a:t>м.Зеленодольськ</a:t>
            </a:r>
            <a:r>
              <a:rPr lang="uk-UA" sz="1200" dirty="0" smtClean="0">
                <a:solidFill>
                  <a:schemeClr val="tx1"/>
                </a:solidFill>
                <a:latin typeface="Times New Roman" pitchFamily="18" charset="0"/>
                <a:cs typeface="Times New Roman" pitchFamily="18" charset="0"/>
              </a:rPr>
              <a:t>  </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7965"/>
          <p:cNvPicPr>
            <a:picLocks noChangeAspect="1" noChangeArrowheads="1"/>
          </p:cNvPicPr>
          <p:nvPr/>
        </p:nvPicPr>
        <p:blipFill>
          <a:blip r:embed="rId2" cstate="email"/>
          <a:srcRect/>
          <a:stretch>
            <a:fillRect/>
          </a:stretch>
        </p:blipFill>
        <p:spPr bwMode="auto">
          <a:xfrm>
            <a:off x="1142976" y="357165"/>
            <a:ext cx="2265007" cy="1571637"/>
          </a:xfrm>
          <a:prstGeom prst="rect">
            <a:avLst/>
          </a:prstGeom>
          <a:noFill/>
          <a:ln w="9525">
            <a:noFill/>
            <a:miter lim="800000"/>
            <a:headEnd/>
            <a:tailEnd/>
          </a:ln>
        </p:spPr>
      </p:pic>
      <p:pic>
        <p:nvPicPr>
          <p:cNvPr id="4099" name="Picture 3" descr="102612+101550_kopija"/>
          <p:cNvPicPr>
            <a:picLocks noChangeAspect="1" noChangeArrowheads="1"/>
          </p:cNvPicPr>
          <p:nvPr/>
        </p:nvPicPr>
        <p:blipFill>
          <a:blip r:embed="rId3" cstate="email"/>
          <a:srcRect/>
          <a:stretch>
            <a:fillRect/>
          </a:stretch>
        </p:blipFill>
        <p:spPr bwMode="auto">
          <a:xfrm>
            <a:off x="6762750" y="3643314"/>
            <a:ext cx="2381250" cy="1485900"/>
          </a:xfrm>
          <a:prstGeom prst="rect">
            <a:avLst/>
          </a:prstGeom>
          <a:noFill/>
          <a:ln w="9525">
            <a:noFill/>
            <a:miter lim="800000"/>
            <a:headEnd/>
            <a:tailEnd/>
          </a:ln>
        </p:spPr>
      </p:pic>
      <p:pic>
        <p:nvPicPr>
          <p:cNvPr id="4100" name="Picture 4" descr="F:\инструменті\nis_02.jpg"/>
          <p:cNvPicPr>
            <a:picLocks noChangeAspect="1" noChangeArrowheads="1"/>
          </p:cNvPicPr>
          <p:nvPr/>
        </p:nvPicPr>
        <p:blipFill>
          <a:blip r:embed="rId4" cstate="email"/>
          <a:srcRect/>
          <a:stretch>
            <a:fillRect/>
          </a:stretch>
        </p:blipFill>
        <p:spPr bwMode="auto">
          <a:xfrm>
            <a:off x="6900858" y="0"/>
            <a:ext cx="2243142" cy="2990856"/>
          </a:xfrm>
          <a:prstGeom prst="rect">
            <a:avLst/>
          </a:prstGeom>
          <a:noFill/>
        </p:spPr>
      </p:pic>
      <p:pic>
        <p:nvPicPr>
          <p:cNvPr id="4101" name="Picture 5" descr="F:\инструменті\plier4.jpg"/>
          <p:cNvPicPr>
            <a:picLocks noChangeAspect="1" noChangeArrowheads="1"/>
          </p:cNvPicPr>
          <p:nvPr/>
        </p:nvPicPr>
        <p:blipFill>
          <a:blip r:embed="rId5" cstate="email"/>
          <a:srcRect/>
          <a:stretch>
            <a:fillRect/>
          </a:stretch>
        </p:blipFill>
        <p:spPr bwMode="auto">
          <a:xfrm>
            <a:off x="4214811" y="214290"/>
            <a:ext cx="2372178" cy="2071702"/>
          </a:xfrm>
          <a:prstGeom prst="rect">
            <a:avLst/>
          </a:prstGeom>
          <a:noFill/>
        </p:spPr>
      </p:pic>
      <p:pic>
        <p:nvPicPr>
          <p:cNvPr id="7" name="Picture 2" descr="ElectroMontag96_0005"/>
          <p:cNvPicPr>
            <a:picLocks noChangeAspect="1" noChangeArrowheads="1"/>
          </p:cNvPicPr>
          <p:nvPr/>
        </p:nvPicPr>
        <p:blipFill>
          <a:blip r:embed="rId6"/>
          <a:srcRect/>
          <a:stretch>
            <a:fillRect/>
          </a:stretch>
        </p:blipFill>
        <p:spPr bwMode="auto">
          <a:xfrm>
            <a:off x="1500166" y="2428868"/>
            <a:ext cx="2000264" cy="2828212"/>
          </a:xfrm>
          <a:prstGeom prst="rect">
            <a:avLst/>
          </a:prstGeom>
          <a:noFill/>
          <a:ln w="9525">
            <a:noFill/>
            <a:miter lim="800000"/>
            <a:headEnd/>
            <a:tailEnd/>
          </a:ln>
        </p:spPr>
      </p:pic>
      <p:pic>
        <p:nvPicPr>
          <p:cNvPr id="8" name="Picture 3" descr="_____________________18____ae0190"/>
          <p:cNvPicPr>
            <a:picLocks noChangeAspect="1" noChangeArrowheads="1"/>
          </p:cNvPicPr>
          <p:nvPr/>
        </p:nvPicPr>
        <p:blipFill>
          <a:blip r:embed="rId7" cstate="email"/>
          <a:srcRect/>
          <a:stretch>
            <a:fillRect/>
          </a:stretch>
        </p:blipFill>
        <p:spPr bwMode="auto">
          <a:xfrm>
            <a:off x="4286248" y="2571744"/>
            <a:ext cx="1784807" cy="2571768"/>
          </a:xfrm>
          <a:prstGeom prst="rect">
            <a:avLst/>
          </a:prstGeom>
          <a:noFill/>
          <a:ln w="9525">
            <a:noFill/>
            <a:miter lim="800000"/>
            <a:headEnd/>
            <a:tailEnd/>
          </a:ln>
        </p:spPr>
      </p:pic>
      <p:sp>
        <p:nvSpPr>
          <p:cNvPr id="9" name="Заголовок 8"/>
          <p:cNvSpPr>
            <a:spLocks noGrp="1"/>
          </p:cNvSpPr>
          <p:nvPr>
            <p:ph type="title"/>
          </p:nvPr>
        </p:nvSpPr>
        <p:spPr>
          <a:xfrm>
            <a:off x="928662" y="5429264"/>
            <a:ext cx="7972452" cy="714380"/>
          </a:xfrm>
        </p:spPr>
        <p:txBody>
          <a:bodyPr>
            <a:normAutofit/>
          </a:bodyPr>
          <a:lstStyle/>
          <a:p>
            <a:r>
              <a:rPr lang="uk-UA" sz="1600" b="1" dirty="0" smtClean="0">
                <a:latin typeface="Times New Roman" pitchFamily="18" charset="0"/>
                <a:cs typeface="Times New Roman" pitchFamily="18" charset="0"/>
              </a:rPr>
              <a:t>Електромонтажні інструменти</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142852"/>
            <a:ext cx="8358246" cy="6500858"/>
          </a:xfrm>
        </p:spPr>
        <p:txBody>
          <a:bodyPr anchor="t">
            <a:normAutofit fontScale="90000"/>
          </a:bodyPr>
          <a:lstStyle/>
          <a:p>
            <a:pPr lvl="2">
              <a:lnSpc>
                <a:spcPct val="80000"/>
              </a:lnSpc>
            </a:pPr>
            <a:r>
              <a:rPr lang="uk-UA" sz="1600" dirty="0" smtClean="0">
                <a:latin typeface="Times New Roman" pitchFamily="18" charset="0"/>
                <a:cs typeface="Times New Roman" pitchFamily="18" charset="0"/>
              </a:rPr>
              <a:t>                                                                                                                            Затверджую:</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старший майстер ЗПЛ</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___________________</a:t>
            </a:r>
            <a:br>
              <a:rPr lang="uk-UA" sz="1600" dirty="0" smtClean="0">
                <a:latin typeface="Times New Roman" pitchFamily="18" charset="0"/>
                <a:cs typeface="Times New Roman" pitchFamily="18" charset="0"/>
              </a:rPr>
            </a:b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latin typeface="Times New Roman" pitchFamily="18" charset="0"/>
                <a:cs typeface="Times New Roman" pitchFamily="18" charset="0"/>
              </a:rPr>
              <a:t>                                                               План уроку</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з виробничого навчання </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за фахом “ електромонтер з обслуговування підстанцій;</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електрозварник ручного зварювання ”.</a:t>
            </a:r>
            <a:br>
              <a:rPr lang="uk-UA" sz="1600" dirty="0" smtClean="0">
                <a:latin typeface="Times New Roman" pitchFamily="18" charset="0"/>
                <a:cs typeface="Times New Roman" pitchFamily="18" charset="0"/>
              </a:rPr>
            </a:b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solidFill>
                  <a:srgbClr val="FF0000"/>
                </a:solidFill>
                <a:latin typeface="Times New Roman" pitchFamily="18" charset="0"/>
                <a:cs typeface="Times New Roman" pitchFamily="18" charset="0"/>
              </a:rPr>
              <a:t>Тема програми: </a:t>
            </a:r>
            <a:r>
              <a:rPr lang="uk-UA" sz="1600" dirty="0" smtClean="0">
                <a:latin typeface="Times New Roman" pitchFamily="18" charset="0"/>
                <a:cs typeface="Times New Roman" pitchFamily="18" charset="0"/>
              </a:rPr>
              <a:t>Електромонтажні роботи. </a:t>
            </a:r>
            <a:br>
              <a:rPr lang="uk-UA" sz="1600" dirty="0" smtClean="0">
                <a:latin typeface="Times New Roman" pitchFamily="18" charset="0"/>
                <a:cs typeface="Times New Roman" pitchFamily="18" charset="0"/>
              </a:rPr>
            </a:br>
            <a:r>
              <a:rPr lang="uk-UA" sz="1600" dirty="0" smtClean="0">
                <a:solidFill>
                  <a:srgbClr val="FF0000"/>
                </a:solidFill>
                <a:latin typeface="Times New Roman" pitchFamily="18" charset="0"/>
                <a:cs typeface="Times New Roman" pitchFamily="18" charset="0"/>
              </a:rPr>
              <a:t>Тема уроку:</a:t>
            </a:r>
            <a:r>
              <a:rPr lang="uk-UA" sz="1600" dirty="0" smtClean="0">
                <a:latin typeface="Times New Roman" pitchFamily="18" charset="0"/>
                <a:cs typeface="Times New Roman" pitchFamily="18" charset="0"/>
              </a:rPr>
              <a:t> Окінцювання  з'єднання проводу.</a:t>
            </a:r>
            <a:br>
              <a:rPr lang="uk-UA" sz="1600" dirty="0" smtClean="0">
                <a:latin typeface="Times New Roman" pitchFamily="18" charset="0"/>
                <a:cs typeface="Times New Roman" pitchFamily="18" charset="0"/>
              </a:rPr>
            </a:br>
            <a:r>
              <a:rPr lang="uk-UA" sz="1600" dirty="0">
                <a:latin typeface="Times New Roman" pitchFamily="18" charset="0"/>
                <a:cs typeface="Times New Roman" pitchFamily="18" charset="0"/>
              </a:rPr>
              <a:t/>
            </a:r>
            <a:br>
              <a:rPr lang="uk-UA" sz="1600" dirty="0">
                <a:latin typeface="Times New Roman" pitchFamily="18" charset="0"/>
                <a:cs typeface="Times New Roman" pitchFamily="18" charset="0"/>
              </a:rPr>
            </a:br>
            <a:r>
              <a:rPr lang="uk-UA" sz="1600" dirty="0" smtClean="0">
                <a:solidFill>
                  <a:srgbClr val="FF0000"/>
                </a:solidFill>
                <a:latin typeface="Times New Roman" pitchFamily="18" charset="0"/>
                <a:cs typeface="Times New Roman" pitchFamily="18" charset="0"/>
              </a:rPr>
              <a:t>Мета уроку:</a:t>
            </a:r>
            <a:r>
              <a:rPr lang="uk-UA" sz="1600" dirty="0" smtClean="0">
                <a:solidFill>
                  <a:schemeClr val="accent1">
                    <a:lumMod val="75000"/>
                  </a:schemeClr>
                </a:solidFill>
                <a:latin typeface="Times New Roman" pitchFamily="18" charset="0"/>
                <a:cs typeface="Times New Roman" pitchFamily="18" charset="0"/>
              </a:rPr>
              <a:t/>
            </a:r>
            <a:br>
              <a:rPr lang="uk-UA" sz="1600" dirty="0" smtClean="0">
                <a:solidFill>
                  <a:schemeClr val="accent1">
                    <a:lumMod val="75000"/>
                  </a:schemeClr>
                </a:solidFill>
                <a:latin typeface="Times New Roman" pitchFamily="18" charset="0"/>
                <a:cs typeface="Times New Roman" pitchFamily="18" charset="0"/>
              </a:rPr>
            </a:br>
            <a:r>
              <a:rPr lang="uk-UA" sz="1600" dirty="0" smtClean="0">
                <a:solidFill>
                  <a:schemeClr val="accent1">
                    <a:lumMod val="75000"/>
                  </a:schemeClr>
                </a:solidFill>
                <a:latin typeface="Times New Roman" pitchFamily="18" charset="0"/>
                <a:cs typeface="Times New Roman" pitchFamily="18" charset="0"/>
              </a:rPr>
              <a:t>навчальна </a:t>
            </a:r>
            <a:r>
              <a:rPr lang="uk-UA" sz="16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формувати та закріпити уміння та навички здобувачів освіти з виконанні виробничих робіт </a:t>
            </a:r>
            <a:r>
              <a:rPr lang="uk-UA" sz="1600" dirty="0" smtClean="0"/>
              <a:t> ,</a:t>
            </a:r>
            <a:r>
              <a:rPr lang="uk-UA" sz="1600" dirty="0" smtClean="0">
                <a:latin typeface="Times New Roman" pitchFamily="18" charset="0"/>
                <a:cs typeface="Times New Roman" pitchFamily="18" charset="0"/>
              </a:rPr>
              <a:t>вміти планувати і здійснювати виробничий процес, вмінь застосувати знання для розв'язання навчально-виробничих завдань; формування готовності до оволодіння новою технікою та технологією виробництва і т. ін.</a:t>
            </a:r>
            <a:r>
              <a:rPr lang="ru-RU" sz="1600" dirty="0" smtClean="0"/>
              <a:t/>
            </a:r>
            <a:br>
              <a:rPr lang="ru-RU" sz="1600" dirty="0" smtClean="0"/>
            </a:br>
            <a:r>
              <a:rPr lang="ru-RU" sz="1600" dirty="0" smtClean="0"/>
              <a:t/>
            </a:r>
            <a:br>
              <a:rPr lang="ru-RU" sz="1600" dirty="0" smtClean="0"/>
            </a:br>
            <a:r>
              <a:rPr lang="uk-UA" sz="1600" b="1" dirty="0" smtClean="0">
                <a:solidFill>
                  <a:schemeClr val="tx2"/>
                </a:solidFill>
                <a:latin typeface="Times New Roman" pitchFamily="18" charset="0"/>
                <a:cs typeface="Times New Roman" pitchFamily="18" charset="0"/>
              </a:rPr>
              <a:t>розвиваюча -  </a:t>
            </a:r>
            <a:r>
              <a:rPr lang="uk-UA" sz="1600" dirty="0" smtClean="0">
                <a:latin typeface="Times New Roman" pitchFamily="18" charset="0"/>
                <a:cs typeface="Times New Roman" pitchFamily="18" charset="0"/>
              </a:rPr>
              <a:t>формування та розвиток раціональних прийомів мислення, пам'яті; розвиток пізнавальної активності та самостійності;  розвиток уваги, спостережливості, волі, наполегливості у досягненні мети;  розвиток навичок та звичок планувати та контролювати свою працю;  розвиток умінь та навичок самовдосконалення в обраній професії; </a:t>
            </a:r>
            <a:br>
              <a:rPr lang="uk-UA"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err="1" smtClean="0">
                <a:solidFill>
                  <a:schemeClr val="tx2"/>
                </a:solidFill>
                <a:latin typeface="Times New Roman" pitchFamily="18" charset="0"/>
                <a:cs typeface="Times New Roman" pitchFamily="18" charset="0"/>
              </a:rPr>
              <a:t>виховна</a:t>
            </a:r>
            <a:r>
              <a:rPr lang="ru-RU" sz="1600" dirty="0" smtClean="0">
                <a:solidFill>
                  <a:schemeClr val="tx2"/>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виховання поваги до праці, до своєї професії; виховання дбайливого відношенні до обладнання, матеріалів, інструменту;  виховання моральних якостей; виховання дисципліні, сумлінності, відповідальності, ініціативі;  виховання вміння працювати в колективі;  формування форм і правил свідомої дисципліни.</a:t>
            </a:r>
            <a:r>
              <a:rPr lang="ru-RU" sz="1600" dirty="0" smtClean="0"/>
              <a:t/>
            </a:r>
            <a:br>
              <a:rPr lang="ru-RU" sz="1600" dirty="0" smtClean="0"/>
            </a:br>
            <a:r>
              <a:rPr lang="ru-RU" sz="1600" dirty="0" smtClean="0"/>
              <a:t/>
            </a:r>
            <a:br>
              <a:rPr lang="ru-RU" sz="1600" dirty="0" smtClean="0"/>
            </a:br>
            <a:r>
              <a:rPr lang="uk-UA" sz="1600" b="1" dirty="0" smtClean="0">
                <a:solidFill>
                  <a:schemeClr val="tx2"/>
                </a:solidFill>
                <a:latin typeface="Times New Roman" pitchFamily="18" charset="0"/>
                <a:cs typeface="Times New Roman" pitchFamily="18" charset="0"/>
              </a:rPr>
              <a:t>Тип уроку</a:t>
            </a:r>
            <a:r>
              <a:rPr lang="uk-UA" sz="1600" dirty="0" smtClean="0">
                <a:solidFill>
                  <a:schemeClr val="tx2"/>
                </a:solidFill>
                <a:latin typeface="Times New Roman" pitchFamily="18" charset="0"/>
                <a:cs typeface="Times New Roman" pitchFamily="18" charset="0"/>
              </a:rPr>
              <a:t> –</a:t>
            </a:r>
            <a:r>
              <a:rPr lang="uk-UA" sz="1600" b="1" dirty="0" smtClean="0">
                <a:solidFill>
                  <a:schemeClr val="tx2"/>
                </a:solidFill>
                <a:latin typeface="Times New Roman" pitchFamily="18" charset="0"/>
                <a:cs typeface="Times New Roman" pitchFamily="18" charset="0"/>
              </a:rPr>
              <a:t> </a:t>
            </a:r>
            <a:r>
              <a:rPr lang="uk-UA" sz="1600" dirty="0">
                <a:solidFill>
                  <a:schemeClr val="tx1"/>
                </a:solidFill>
                <a:latin typeface="Times New Roman" pitchFamily="18" charset="0"/>
                <a:cs typeface="Times New Roman" pitchFamily="18" charset="0"/>
              </a:rPr>
              <a:t>у</a:t>
            </a:r>
            <a:r>
              <a:rPr lang="uk-UA" sz="1600" dirty="0" smtClean="0">
                <a:latin typeface="Times New Roman" pitchFamily="18" charset="0"/>
                <a:cs typeface="Times New Roman" pitchFamily="18" charset="0"/>
              </a:rPr>
              <a:t>рок формування складних умінь (с формувати  у здобувачів освіти   уміння  по виконанню </a:t>
            </a:r>
            <a:r>
              <a:rPr lang="uk-UA" sz="1600" dirty="0">
                <a:latin typeface="Times New Roman" pitchFamily="18" charset="0"/>
                <a:cs typeface="Times New Roman" pitchFamily="18" charset="0"/>
              </a:rPr>
              <a:t>о</a:t>
            </a:r>
            <a:r>
              <a:rPr lang="uk-UA" sz="1600" dirty="0" smtClean="0">
                <a:latin typeface="Times New Roman" pitchFamily="18" charset="0"/>
                <a:cs typeface="Times New Roman" pitchFamily="18" charset="0"/>
              </a:rPr>
              <a:t>кінцювання  з'єднання проводу ; сформувати в учнів уміння більш раціонального виконання операції </a:t>
            </a:r>
            <a:r>
              <a:rPr lang="uk-UA" sz="1600" dirty="0">
                <a:latin typeface="Times New Roman" pitchFamily="18" charset="0"/>
                <a:cs typeface="Times New Roman" pitchFamily="18" charset="0"/>
              </a:rPr>
              <a:t>о</a:t>
            </a:r>
            <a:r>
              <a:rPr lang="uk-UA" sz="1600" dirty="0" smtClean="0">
                <a:latin typeface="Times New Roman" pitchFamily="18" charset="0"/>
                <a:cs typeface="Times New Roman" pitchFamily="18" charset="0"/>
              </a:rPr>
              <a:t>кінцювання  з'єднання проводу. за допомогою </a:t>
            </a:r>
            <a:r>
              <a:rPr lang="uk-UA" sz="1600" dirty="0" err="1" smtClean="0">
                <a:latin typeface="Times New Roman" pitchFamily="18" charset="0"/>
                <a:cs typeface="Times New Roman" pitchFamily="18" charset="0"/>
              </a:rPr>
              <a:t>спец.пристосування</a:t>
            </a:r>
            <a:r>
              <a:rPr lang="uk-UA"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b="1" dirty="0" smtClean="0">
                <a:solidFill>
                  <a:schemeClr val="tx2"/>
                </a:solidFill>
                <a:latin typeface="Times New Roman" pitchFamily="18" charset="0"/>
                <a:cs typeface="Times New Roman" pitchFamily="18" charset="0"/>
              </a:rPr>
              <a:t>Вид уроку</a:t>
            </a:r>
            <a:r>
              <a:rPr lang="uk-UA" sz="1600" dirty="0" smtClean="0">
                <a:solidFill>
                  <a:schemeClr val="tx2"/>
                </a:solidFill>
                <a:latin typeface="Times New Roman" pitchFamily="18" charset="0"/>
                <a:cs typeface="Times New Roman" pitchFamily="18" charset="0"/>
              </a:rPr>
              <a:t> </a:t>
            </a:r>
            <a:r>
              <a:rPr lang="uk-UA" sz="1600" dirty="0" smtClean="0">
                <a:latin typeface="Times New Roman" pitchFamily="18" charset="0"/>
                <a:cs typeface="Times New Roman" pitchFamily="18" charset="0"/>
              </a:rPr>
              <a:t>– не традиційний  ролева гра</a:t>
            </a:r>
            <a:r>
              <a:rPr lang="ru-RU" sz="1600" dirty="0" smtClean="0"/>
              <a:t/>
            </a:r>
            <a:br>
              <a:rPr lang="ru-RU" sz="1600" dirty="0" smtClean="0"/>
            </a:br>
            <a:r>
              <a:rPr lang="uk-UA" sz="1600" dirty="0" smtClean="0"/>
              <a:t> </a:t>
            </a:r>
            <a:r>
              <a:rPr lang="uk-UA" sz="1600" dirty="0" smtClean="0">
                <a:solidFill>
                  <a:schemeClr val="tx2"/>
                </a:solidFill>
                <a:latin typeface="Times New Roman" pitchFamily="18" charset="0"/>
                <a:cs typeface="Times New Roman" pitchFamily="18" charset="0"/>
              </a:rPr>
              <a:t> </a:t>
            </a:r>
            <a:br>
              <a:rPr lang="uk-UA" sz="1600" dirty="0" smtClean="0">
                <a:solidFill>
                  <a:schemeClr val="tx2"/>
                </a:solidFill>
                <a:latin typeface="Times New Roman" pitchFamily="18" charset="0"/>
                <a:cs typeface="Times New Roman" pitchFamily="18" charset="0"/>
              </a:rPr>
            </a:br>
            <a:r>
              <a:rPr lang="uk-UA" sz="1600" b="1" dirty="0">
                <a:solidFill>
                  <a:schemeClr val="tx2"/>
                </a:solidFill>
                <a:latin typeface="Times New Roman" pitchFamily="18" charset="0"/>
                <a:cs typeface="Times New Roman" pitchFamily="18" charset="0"/>
              </a:rPr>
              <a:t>М</a:t>
            </a:r>
            <a:r>
              <a:rPr lang="uk-UA" sz="1600" b="1" dirty="0" smtClean="0">
                <a:solidFill>
                  <a:schemeClr val="tx2"/>
                </a:solidFill>
                <a:latin typeface="Times New Roman" pitchFamily="18" charset="0"/>
                <a:cs typeface="Times New Roman" pitchFamily="18" charset="0"/>
              </a:rPr>
              <a:t>етоди навчання </a:t>
            </a:r>
            <a:r>
              <a:rPr lang="uk-UA" sz="1600" b="1" dirty="0" smtClean="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пояснювально ілюстрований, наочний , практичний, частково - пошуковий </a:t>
            </a:r>
            <a:r>
              <a:rPr lang="ru-RU" sz="1600" dirty="0" smtClean="0"/>
              <a:t/>
            </a:r>
            <a:br>
              <a:rPr lang="ru-RU" sz="1600" dirty="0" smtClean="0"/>
            </a:br>
            <a:r>
              <a:rPr lang="uk-UA" sz="1600" dirty="0" smtClean="0"/>
              <a:t> </a:t>
            </a:r>
            <a:r>
              <a:rPr lang="ru-RU" sz="1600" dirty="0" smtClean="0"/>
              <a:t/>
            </a:r>
            <a:br>
              <a:rPr lang="ru-RU" sz="1600" dirty="0" smtClean="0"/>
            </a:br>
            <a:r>
              <a:rPr lang="ru-RU" sz="1600" dirty="0" smtClean="0"/>
              <a:t/>
            </a:r>
            <a:br>
              <a:rPr lang="ru-RU" sz="1600" dirty="0" smtClean="0"/>
            </a:br>
            <a:endParaRPr lang="ru-RU" sz="1600"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358246" cy="6297634"/>
          </a:xfrm>
        </p:spPr>
        <p:txBody>
          <a:bodyPr anchor="t">
            <a:normAutofit fontScale="90000"/>
          </a:bodyPr>
          <a:lstStyle/>
          <a:p>
            <a:r>
              <a:rPr lang="uk-UA" sz="1600" b="1" dirty="0" smtClean="0">
                <a:solidFill>
                  <a:schemeClr val="tx1"/>
                </a:solidFill>
                <a:latin typeface="Times New Roman" pitchFamily="18" charset="0"/>
                <a:cs typeface="Times New Roman" pitchFamily="18" charset="0"/>
              </a:rPr>
              <a:t>Дидактичне забезпечення </a:t>
            </a:r>
            <a:r>
              <a:rPr lang="uk-UA" sz="1600" dirty="0" smtClean="0">
                <a:solidFill>
                  <a:schemeClr val="tx1"/>
                </a:solidFill>
                <a:latin typeface="Times New Roman" pitchFamily="18" charset="0"/>
                <a:cs typeface="Times New Roman" pitchFamily="18" charset="0"/>
              </a:rPr>
              <a:t>- креслення, інструкційні картки, плакати за темою “ Електромонтажні роботи ”, завдання команд, критерії оцінювання показників ходу гри</a:t>
            </a:r>
            <a:r>
              <a:rPr lang="uk-UA" sz="1600" b="1" dirty="0" smtClean="0">
                <a:solidFill>
                  <a:schemeClr val="tx1"/>
                </a:solidFill>
                <a:latin typeface="Times New Roman" pitchFamily="18" charset="0"/>
                <a:cs typeface="Times New Roman" pitchFamily="18" charset="0"/>
              </a:rPr>
              <a:t/>
            </a:r>
            <a:br>
              <a:rPr lang="uk-UA" sz="1600" b="1" dirty="0" smtClean="0">
                <a:solidFill>
                  <a:schemeClr val="tx1"/>
                </a:solidFill>
                <a:latin typeface="Times New Roman" pitchFamily="18" charset="0"/>
                <a:cs typeface="Times New Roman" pitchFamily="18" charset="0"/>
              </a:rPr>
            </a:br>
            <a:r>
              <a:rPr lang="uk-UA" sz="1600" b="1" dirty="0" smtClean="0">
                <a:solidFill>
                  <a:schemeClr val="tx1"/>
                </a:solidFill>
                <a:latin typeface="Times New Roman" pitchFamily="18" charset="0"/>
                <a:cs typeface="Times New Roman" pitchFamily="18" charset="0"/>
              </a:rPr>
              <a:t/>
            </a:r>
            <a:br>
              <a:rPr lang="uk-UA" sz="1600" b="1" dirty="0" smtClean="0">
                <a:solidFill>
                  <a:schemeClr val="tx1"/>
                </a:solidFill>
                <a:latin typeface="Times New Roman" pitchFamily="18" charset="0"/>
                <a:cs typeface="Times New Roman" pitchFamily="18" charset="0"/>
              </a:rPr>
            </a:br>
            <a:r>
              <a:rPr lang="uk-UA" sz="1600" b="1" dirty="0" smtClean="0">
                <a:solidFill>
                  <a:schemeClr val="tx1"/>
                </a:solidFill>
                <a:latin typeface="Times New Roman" pitchFamily="18" charset="0"/>
                <a:cs typeface="Times New Roman" pitchFamily="18" charset="0"/>
              </a:rPr>
              <a:t>Форма організації учбової діяльності – </a:t>
            </a:r>
            <a:r>
              <a:rPr lang="uk-UA" sz="1600" dirty="0" smtClean="0">
                <a:solidFill>
                  <a:schemeClr val="tx1"/>
                </a:solidFill>
                <a:latin typeface="Times New Roman" pitchFamily="18" charset="0"/>
                <a:cs typeface="Times New Roman" pitchFamily="18" charset="0"/>
              </a:rPr>
              <a:t>бригадна ( 7-8 чол.)</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Матеріально – технічне забезпечення  - викрутка розміром 0,3мм, кусачки, монтерський ніж </a:t>
            </a:r>
            <a:r>
              <a:rPr lang="uk-UA" sz="1600" dirty="0" err="1" smtClean="0">
                <a:solidFill>
                  <a:schemeClr val="tx1"/>
                </a:solidFill>
                <a:latin typeface="Times New Roman" pitchFamily="18" charset="0"/>
                <a:cs typeface="Times New Roman" pitchFamily="18" charset="0"/>
              </a:rPr>
              <a:t>МН</a:t>
            </a:r>
            <a:r>
              <a:rPr lang="uk-UA" sz="1600" dirty="0" smtClean="0">
                <a:solidFill>
                  <a:schemeClr val="tx1"/>
                </a:solidFill>
                <a:latin typeface="Times New Roman" pitchFamily="18" charset="0"/>
                <a:cs typeface="Times New Roman" pitchFamily="18" charset="0"/>
              </a:rPr>
              <a:t>-2, металева щітка, універсальні кліщі, кварцевазелинова паста , шайби зірки, пружинні шайби, гвинтовий затиск, наждачний папір.</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Міжпредметні зв'язки - матеріалознавство, охорона праці,спеціальна технологія електромонтерів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Місце проведення уроку - навчальна майстерня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b="1" dirty="0" smtClean="0">
                <a:solidFill>
                  <a:schemeClr val="tx1"/>
                </a:solidFill>
                <a:latin typeface="Times New Roman" pitchFamily="18" charset="0"/>
                <a:cs typeface="Times New Roman" pitchFamily="18" charset="0"/>
              </a:rPr>
              <a:t>Хід  уроку </a:t>
            </a:r>
            <a:br>
              <a:rPr lang="uk-UA" sz="1600" b="1" dirty="0" smtClean="0">
                <a:solidFill>
                  <a:schemeClr val="tx1"/>
                </a:solidFill>
                <a:latin typeface="Times New Roman" pitchFamily="18" charset="0"/>
                <a:cs typeface="Times New Roman" pitchFamily="18" charset="0"/>
              </a:rPr>
            </a:br>
            <a:r>
              <a:rPr lang="uk-UA" sz="1600" b="1" dirty="0" smtClean="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b="1" dirty="0" smtClean="0">
                <a:solidFill>
                  <a:schemeClr val="tx1"/>
                </a:solidFill>
                <a:latin typeface="Times New Roman" pitchFamily="18" charset="0"/>
                <a:cs typeface="Times New Roman" pitchFamily="18" charset="0"/>
              </a:rPr>
              <a:t>І етап - організаційний </a:t>
            </a: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перевірка наявності учнів, перевірка готовності до уроку, допуск до техніки безпеки;</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 повідомлення теми і мети уроку;</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ознайомлення учнів зі сценарієм рольової гри і функціонально – рольовими обов'язками її учасників ( у грі беруть участь дві команди </a:t>
            </a:r>
            <a:r>
              <a:rPr lang="uk-UA" sz="1600" dirty="0">
                <a:solidFill>
                  <a:schemeClr val="tx1"/>
                </a:solidFill>
                <a:latin typeface="Times New Roman" pitchFamily="18" charset="0"/>
                <a:cs typeface="Times New Roman" pitchFamily="18" charset="0"/>
              </a:rPr>
              <a:t>здобувачів освіти  </a:t>
            </a:r>
            <a:r>
              <a:rPr lang="uk-UA" sz="1600" dirty="0" smtClean="0">
                <a:solidFill>
                  <a:schemeClr val="tx1"/>
                </a:solidFill>
                <a:latin typeface="Times New Roman" pitchFamily="18" charset="0"/>
                <a:cs typeface="Times New Roman" pitchFamily="18" charset="0"/>
              </a:rPr>
              <a:t>та група експертів з числа </a:t>
            </a:r>
            <a:r>
              <a:rPr lang="uk-UA" sz="1600" dirty="0" err="1" smtClean="0">
                <a:solidFill>
                  <a:schemeClr val="tx1"/>
                </a:solidFill>
                <a:latin typeface="Times New Roman" pitchFamily="18" charset="0"/>
                <a:cs typeface="Times New Roman" pitchFamily="18" charset="0"/>
              </a:rPr>
              <a:t>педпрацівників</a:t>
            </a:r>
            <a:r>
              <a:rPr lang="uk-UA" sz="1600" dirty="0">
                <a:solidFill>
                  <a:schemeClr val="tx1"/>
                </a:solidFill>
                <a:latin typeface="Times New Roman" pitchFamily="18" charset="0"/>
                <a:cs typeface="Times New Roman" pitchFamily="18" charset="0"/>
              </a:rPr>
              <a:t>. </a:t>
            </a:r>
            <a:r>
              <a:rPr lang="uk-UA" sz="1600" dirty="0" smtClean="0">
                <a:solidFill>
                  <a:schemeClr val="tx1"/>
                </a:solidFill>
                <a:latin typeface="Times New Roman" pitchFamily="18" charset="0"/>
                <a:cs typeface="Times New Roman" pitchFamily="18" charset="0"/>
              </a:rPr>
              <a:t>Здобувачі </a:t>
            </a:r>
            <a:r>
              <a:rPr lang="uk-UA" sz="1600" dirty="0">
                <a:solidFill>
                  <a:schemeClr val="tx1"/>
                </a:solidFill>
                <a:latin typeface="Times New Roman" pitchFamily="18" charset="0"/>
                <a:cs typeface="Times New Roman" pitchFamily="18" charset="0"/>
              </a:rPr>
              <a:t>освіти в </a:t>
            </a:r>
            <a:r>
              <a:rPr lang="uk-UA" sz="1600" dirty="0" smtClean="0">
                <a:solidFill>
                  <a:schemeClr val="tx1"/>
                </a:solidFill>
                <a:latin typeface="Times New Roman" pitchFamily="18" charset="0"/>
                <a:cs typeface="Times New Roman" pitchFamily="18" charset="0"/>
              </a:rPr>
              <a:t>процесі гри виконують функції електромонтерів, які працюють в умовах виробництва).</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solidFill>
                  <a:srgbClr val="FF0000"/>
                </a:solidFill>
                <a:latin typeface="Times New Roman" pitchFamily="18" charset="0"/>
                <a:cs typeface="Times New Roman" pitchFamily="18" charset="0"/>
              </a:rPr>
              <a:t> Процес гри складається з наступних основних частин :</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актуалізація опорних знань і умінь </a:t>
            </a:r>
            <a:r>
              <a:rPr lang="uk-UA" sz="1600" dirty="0">
                <a:solidFill>
                  <a:schemeClr val="tx1"/>
                </a:solidFill>
                <a:latin typeface="Times New Roman" pitchFamily="18" charset="0"/>
                <a:cs typeface="Times New Roman" pitchFamily="18" charset="0"/>
              </a:rPr>
              <a:t>здобувачів освіти  </a:t>
            </a:r>
            <a:r>
              <a:rPr lang="uk-UA" sz="1600" dirty="0" smtClean="0">
                <a:solidFill>
                  <a:schemeClr val="tx1"/>
                </a:solidFill>
                <a:latin typeface="Times New Roman" pitchFamily="18" charset="0"/>
                <a:cs typeface="Times New Roman" pitchFamily="18" charset="0"/>
              </a:rPr>
              <a:t>, взаємоопитування, рецензування відповідей учасниками гри;</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вирішення проблемних ситуацій пов'язаних з питань охорони праці;</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самостійне виконання практичних робіт;</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приймання, перевірка й оцінювання практичних робіт;</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оцінка ходу і результатів гри. </a:t>
            </a: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358246" cy="6369072"/>
          </a:xfrm>
        </p:spPr>
        <p:txBody>
          <a:bodyPr anchor="t">
            <a:normAutofit fontScale="90000"/>
          </a:bodyPr>
          <a:lstStyle/>
          <a:p>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600" dirty="0" smtClean="0">
                <a:solidFill>
                  <a:srgbClr val="FF0000"/>
                </a:solidFill>
                <a:latin typeface="Times New Roman" pitchFamily="18" charset="0"/>
                <a:cs typeface="Times New Roman" pitchFamily="18" charset="0"/>
              </a:rPr>
              <a:t>Пояснення функцій експертів:</a:t>
            </a:r>
            <a:br>
              <a:rPr lang="uk-UA" sz="1600" dirty="0" smtClean="0">
                <a:solidFill>
                  <a:srgbClr val="FF0000"/>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спостерігати за ходом гри;</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оцінювати питання – відповіді, дії команд відповідно до правил і регламенту гри;</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фіксувати бали отримані командами;</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надати коментар підсумків роботи команд.</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Майстер </a:t>
            </a:r>
            <a:r>
              <a:rPr lang="uk-UA" sz="1600" dirty="0" err="1">
                <a:solidFill>
                  <a:schemeClr val="tx1"/>
                </a:solidFill>
                <a:latin typeface="Times New Roman" pitchFamily="18" charset="0"/>
                <a:cs typeface="Times New Roman" pitchFamily="18" charset="0"/>
              </a:rPr>
              <a:t>інформуєздобувачів</a:t>
            </a:r>
            <a:r>
              <a:rPr lang="uk-UA" sz="1600" dirty="0">
                <a:solidFill>
                  <a:schemeClr val="tx1"/>
                </a:solidFill>
                <a:latin typeface="Times New Roman" pitchFamily="18" charset="0"/>
                <a:cs typeface="Times New Roman" pitchFamily="18" charset="0"/>
              </a:rPr>
              <a:t> освіти про </a:t>
            </a:r>
            <a:r>
              <a:rPr lang="uk-UA" sz="1600" dirty="0" smtClean="0">
                <a:solidFill>
                  <a:schemeClr val="tx1"/>
                </a:solidFill>
                <a:latin typeface="Times New Roman" pitchFamily="18" charset="0"/>
                <a:cs typeface="Times New Roman" pitchFamily="18" charset="0"/>
              </a:rPr>
              <a:t>показники , які будуть оцінюватись в процесі гри ( експертам видаються картки для оцінювання ходу гри та результатів самостійних практичних робіт  карта №1- критерії оцінювання).</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Формування ігрових команд , вибір капітанів команд.</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b="1" dirty="0" smtClean="0">
                <a:solidFill>
                  <a:schemeClr val="tx1"/>
                </a:solidFill>
                <a:latin typeface="Times New Roman" pitchFamily="18" charset="0"/>
                <a:cs typeface="Times New Roman" pitchFamily="18" charset="0"/>
              </a:rPr>
              <a:t>ІІ етап – постановка навчально – виробничих завдань.</a:t>
            </a:r>
            <a:br>
              <a:rPr lang="uk-UA" sz="1600" b="1"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 пояснення майстром навчального матеріалу за темою “ Окінцювання з'єднання проводу ” демонстрація основних  трудових прийомів і операцій (інструкційні картки);</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актуалізація знань і умінь:</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питання на перевірку попередніх знань : 1. назвіть і покажіть  інструменти і пристосування , які застосовуються при окінцюванні  з'єднання проводу? 2.як виконують з'єднання алюмінієвих  жил з мідними? ( При з'єднанні  алюмінієвих жил з мідними знімають з кінців алюмінієвої жили на відстані 60мм, а з кінця мідної на відстань 20-30 мм . Скручують зачищені жили так, щоб на мідну жилу були навиті три – чотири витка алюмінієвої жили . Далі операції виконують так, як зазначено).</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a:r>
            <a:br>
              <a:rPr lang="uk-UA" sz="1600" dirty="0" smtClean="0">
                <a:solidFill>
                  <a:schemeClr val="tx1"/>
                </a:solidFill>
                <a:latin typeface="Times New Roman" pitchFamily="18" charset="0"/>
                <a:cs typeface="Times New Roman" pitchFamily="18" charset="0"/>
              </a:rPr>
            </a:br>
            <a:r>
              <a:rPr lang="uk-UA" sz="1600" dirty="0" smtClean="0">
                <a:solidFill>
                  <a:schemeClr val="tx1"/>
                </a:solidFill>
                <a:latin typeface="Times New Roman" pitchFamily="18" charset="0"/>
                <a:cs typeface="Times New Roman" pitchFamily="18" charset="0"/>
              </a:rPr>
              <a:t>- майстер пропонує кожній команді підготувати по три питання за темою уроку для іншої команди . Питання повинні задавати капітани команд у відповідях беруть участь всі члени і заробляють бали. Можливий обмін думками й аргументація свого варіанту відповіді, однак у випадку заперечування вірної  відповіді, однак у випадку заперечування  вірної відповіді отримується штрафний бал.</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8286808" cy="6429420"/>
          </a:xfrm>
        </p:spPr>
        <p:txBody>
          <a:bodyPr anchor="t">
            <a:normAutofit/>
          </a:bodyPr>
          <a:lstStyle/>
          <a:p>
            <a:r>
              <a:rPr lang="uk-UA" sz="1400" dirty="0" smtClean="0">
                <a:solidFill>
                  <a:srgbClr val="FF0000"/>
                </a:solidFill>
                <a:latin typeface="Times New Roman" pitchFamily="18" charset="0"/>
                <a:cs typeface="Times New Roman" pitchFamily="18" charset="0"/>
              </a:rPr>
              <a:t>Питання першої команди </a:t>
            </a:r>
            <a:br>
              <a:rPr lang="uk-UA" sz="1400" dirty="0" smtClean="0">
                <a:solidFill>
                  <a:srgbClr val="FF0000"/>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1. що таке електропроводка?</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2. як поділяють електропроводки за способом виконання?</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3. які бувають сховані електропроводки?</a:t>
            </a: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smtClean="0">
                <a:solidFill>
                  <a:srgbClr val="FF0000"/>
                </a:solidFill>
                <a:latin typeface="Times New Roman" pitchFamily="18" charset="0"/>
                <a:cs typeface="Times New Roman" pitchFamily="18" charset="0"/>
              </a:rPr>
              <a:t> Питання другої команди</a:t>
            </a:r>
            <a:br>
              <a:rPr lang="uk-UA" sz="1400" dirty="0" smtClean="0">
                <a:solidFill>
                  <a:srgbClr val="FF0000"/>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1. для чого служать електропроводки?</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2. які бувають відкриті електропроводки?</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3. що таке ввід від повітряних ліній?</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Далі майстер видає завдання кожній команді самостійно виконати контрольні тести. Після складання контрольних тестів здобувачі </a:t>
            </a:r>
            <a:r>
              <a:rPr lang="uk-UA" sz="1400" dirty="0">
                <a:solidFill>
                  <a:schemeClr val="tx1"/>
                </a:solidFill>
                <a:latin typeface="Times New Roman" pitchFamily="18" charset="0"/>
                <a:cs typeface="Times New Roman" pitchFamily="18" charset="0"/>
              </a:rPr>
              <a:t>освіти  </a:t>
            </a:r>
            <a:r>
              <a:rPr lang="uk-UA" sz="1400" dirty="0" smtClean="0">
                <a:solidFill>
                  <a:schemeClr val="tx1"/>
                </a:solidFill>
                <a:latin typeface="Times New Roman" pitchFamily="18" charset="0"/>
                <a:cs typeface="Times New Roman" pitchFamily="18" charset="0"/>
              </a:rPr>
              <a:t>оцінюють експерти, потім майстром видається завдання самостійної практичної роботи, результати практичного завдання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
            </a:r>
            <a:br>
              <a:rPr lang="uk-UA" sz="1400" dirty="0" smtClean="0">
                <a:solidFill>
                  <a:schemeClr val="tx1"/>
                </a:solidFill>
                <a:latin typeface="Times New Roman" pitchFamily="18" charset="0"/>
                <a:cs typeface="Times New Roman" pitchFamily="18" charset="0"/>
              </a:rPr>
            </a:br>
            <a:r>
              <a:rPr lang="uk-UA" sz="1400" b="1" dirty="0" smtClean="0">
                <a:solidFill>
                  <a:schemeClr val="tx1"/>
                </a:solidFill>
                <a:latin typeface="Times New Roman" pitchFamily="18" charset="0"/>
                <a:cs typeface="Times New Roman" pitchFamily="18" charset="0"/>
              </a:rPr>
              <a:t>ІІІ етап .</a:t>
            </a:r>
            <a:br>
              <a:rPr lang="uk-UA" sz="1400" b="1"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Після   вивчення учнями інструкційної карти і інструкції з охорони праці майстер пропонує команді перерахувати міри безпеки,  яких необхідно дотримуватись перед початком роботи, під час роботи, після роботи.</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Команди відповідають на запитання: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1. що варто перевірити перед початком роботи при окінцюванні з'єднання проводу?</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2. дії при поранені монтажним ножем?</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Майстер пропонує кожній команді відповісти на запитання типових помилок, які можуть бути допущені при окінцюванні з'єднання проводу:</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1. вимоги до розміру зняття ізоляції ( розмір діаметра гвинта +3мм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2. зробили окінцювання   проводу не за часовою стрілкою , до яких дефектів це приведе ( відбудеться розкрутка кільця).</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3. що відбудеться, коли зробити надріз проволоки ( малий діаметр кільця та малий опір лінії)</a:t>
            </a:r>
            <a:endParaRPr lang="ru-RU"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358246" cy="6429420"/>
          </a:xfrm>
        </p:spPr>
        <p:txBody>
          <a:bodyPr anchor="t">
            <a:normAutofit fontScale="90000"/>
          </a:bodyPr>
          <a:lstStyle/>
          <a:p>
            <a:pPr algn="l"/>
            <a:r>
              <a:rPr lang="uk-UA" sz="1400" b="1" dirty="0" smtClean="0">
                <a:latin typeface="Times New Roman" pitchFamily="18" charset="0"/>
                <a:cs typeface="Times New Roman" pitchFamily="18" charset="0"/>
              </a:rPr>
              <a:t>І</a:t>
            </a:r>
            <a:r>
              <a:rPr lang="en-US" sz="1400" b="1" dirty="0" smtClean="0">
                <a:solidFill>
                  <a:schemeClr val="tx1"/>
                </a:solidFill>
                <a:latin typeface="Times New Roman" pitchFamily="18" charset="0"/>
                <a:cs typeface="Times New Roman" pitchFamily="18" charset="0"/>
              </a:rPr>
              <a:t>V</a:t>
            </a:r>
            <a:r>
              <a:rPr lang="uk-UA" sz="1400" b="1" dirty="0" smtClean="0">
                <a:solidFill>
                  <a:schemeClr val="tx1"/>
                </a:solidFill>
                <a:latin typeface="Times New Roman" pitchFamily="18" charset="0"/>
                <a:cs typeface="Times New Roman" pitchFamily="18" charset="0"/>
              </a:rPr>
              <a:t> етап  - </a:t>
            </a:r>
            <a:r>
              <a:rPr lang="uk-UA" sz="1400" dirty="0" smtClean="0">
                <a:solidFill>
                  <a:schemeClr val="tx1"/>
                </a:solidFill>
                <a:latin typeface="Times New Roman" pitchFamily="18" charset="0"/>
                <a:cs typeface="Times New Roman" pitchFamily="18" charset="0"/>
              </a:rPr>
              <a:t>підведення підсумків гри </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Надається слово експертам, які повідомляють підсумки роботи команд на всіх етапах уроку,  рахують бали отримані кожною командою. Оголошується команда переможець, демонструються  кращі роботи.</a:t>
            </a:r>
            <a:br>
              <a:rPr lang="uk-UA"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 </a:t>
            </a:r>
            <a:r>
              <a:rPr lang="uk-UA" sz="1400" dirty="0" smtClean="0">
                <a:solidFill>
                  <a:srgbClr val="C00000"/>
                </a:solidFill>
                <a:latin typeface="Times New Roman" pitchFamily="18" charset="0"/>
                <a:cs typeface="Times New Roman" pitchFamily="18" charset="0"/>
              </a:rPr>
              <a:t/>
            </a:r>
            <a:br>
              <a:rPr lang="uk-UA" sz="1400" dirty="0" smtClean="0">
                <a:solidFill>
                  <a:srgbClr val="C00000"/>
                </a:solidFill>
                <a:latin typeface="Times New Roman" pitchFamily="18" charset="0"/>
                <a:cs typeface="Times New Roman" pitchFamily="18" charset="0"/>
              </a:rPr>
            </a:br>
            <a:r>
              <a:rPr lang="uk-UA" sz="1400" dirty="0" smtClean="0">
                <a:solidFill>
                  <a:srgbClr val="C00000"/>
                </a:solidFill>
                <a:latin typeface="Times New Roman" pitchFamily="18" charset="0"/>
                <a:cs typeface="Times New Roman" pitchFamily="18" charset="0"/>
              </a:rPr>
              <a:t>Промова майстра </a:t>
            </a:r>
            <a:br>
              <a:rPr lang="uk-UA" sz="1400" dirty="0" smtClean="0">
                <a:solidFill>
                  <a:srgbClr val="C00000"/>
                </a:solidFill>
                <a:latin typeface="Times New Roman" pitchFamily="18" charset="0"/>
                <a:cs typeface="Times New Roman" pitchFamily="18" charset="0"/>
              </a:rPr>
            </a:br>
            <a:r>
              <a:rPr lang="ru-RU" sz="1400" dirty="0" smtClean="0">
                <a:solidFill>
                  <a:schemeClr val="tx1"/>
                </a:solidFill>
              </a:rPr>
              <a:t>На початку нашого уроку я хочу нагадати вам вислів філософа Конфуція:</a:t>
            </a:r>
            <a:br>
              <a:rPr lang="ru-RU" sz="1400" dirty="0" smtClean="0">
                <a:solidFill>
                  <a:schemeClr val="tx1"/>
                </a:solidFill>
              </a:rPr>
            </a:br>
            <a:r>
              <a:rPr lang="ru-RU" sz="1400" dirty="0" err="1" smtClean="0">
                <a:solidFill>
                  <a:schemeClr val="tx1"/>
                </a:solidFill>
              </a:rPr>
              <a:t>Чую-забуваю</a:t>
            </a:r>
            <a:r>
              <a:rPr lang="ru-RU" sz="1400" dirty="0" smtClean="0">
                <a:solidFill>
                  <a:schemeClr val="tx1"/>
                </a:solidFill>
              </a:rPr>
              <a:t>,</a:t>
            </a:r>
            <a:br>
              <a:rPr lang="ru-RU" sz="1400" dirty="0" smtClean="0">
                <a:solidFill>
                  <a:schemeClr val="tx1"/>
                </a:solidFill>
              </a:rPr>
            </a:br>
            <a:r>
              <a:rPr lang="ru-RU" sz="1400" dirty="0" err="1" smtClean="0">
                <a:solidFill>
                  <a:schemeClr val="tx1"/>
                </a:solidFill>
              </a:rPr>
              <a:t>Бачу-запом'ятовую</a:t>
            </a:r>
            <a:r>
              <a:rPr lang="ru-RU" sz="1400" dirty="0" smtClean="0">
                <a:solidFill>
                  <a:schemeClr val="tx1"/>
                </a:solidFill>
              </a:rPr>
              <a:t>,</a:t>
            </a:r>
            <a:br>
              <a:rPr lang="ru-RU" sz="1400" dirty="0" smtClean="0">
                <a:solidFill>
                  <a:schemeClr val="tx1"/>
                </a:solidFill>
              </a:rPr>
            </a:br>
            <a:r>
              <a:rPr lang="ru-RU" sz="1400" dirty="0" err="1" smtClean="0">
                <a:solidFill>
                  <a:schemeClr val="tx1"/>
                </a:solidFill>
              </a:rPr>
              <a:t>Роблю</a:t>
            </a:r>
            <a:r>
              <a:rPr lang="ru-RU" sz="1400" dirty="0" smtClean="0">
                <a:solidFill>
                  <a:schemeClr val="tx1"/>
                </a:solidFill>
              </a:rPr>
              <a:t>- сам </a:t>
            </a:r>
            <a:r>
              <a:rPr lang="ru-RU" sz="1400" dirty="0" err="1" smtClean="0">
                <a:solidFill>
                  <a:schemeClr val="tx1"/>
                </a:solidFill>
              </a:rPr>
              <a:t>розумію</a:t>
            </a:r>
            <a:r>
              <a:rPr lang="ru-RU" sz="1400" dirty="0" smtClean="0">
                <a:solidFill>
                  <a:schemeClr val="tx1"/>
                </a:solidFill>
              </a:rPr>
              <a:t/>
            </a:r>
            <a:br>
              <a:rPr lang="ru-RU" sz="1400" dirty="0" smtClean="0">
                <a:solidFill>
                  <a:schemeClr val="tx1"/>
                </a:solidFill>
              </a:rPr>
            </a:br>
            <a:r>
              <a:rPr lang="ru-RU" sz="1400" dirty="0" smtClean="0">
                <a:solidFill>
                  <a:schemeClr val="tx1"/>
                </a:solidFill>
              </a:rPr>
              <a:t>І коли </a:t>
            </a:r>
            <a:r>
              <a:rPr lang="ru-RU" sz="1400" dirty="0" err="1" smtClean="0">
                <a:solidFill>
                  <a:schemeClr val="tx1"/>
                </a:solidFill>
              </a:rPr>
              <a:t>ви</a:t>
            </a:r>
            <a:r>
              <a:rPr lang="ru-RU" sz="1400" dirty="0" smtClean="0">
                <a:solidFill>
                  <a:schemeClr val="tx1"/>
                </a:solidFill>
              </a:rPr>
              <a:t> </a:t>
            </a:r>
            <a:r>
              <a:rPr lang="ru-RU" sz="1400" dirty="0" err="1" smtClean="0">
                <a:solidFill>
                  <a:schemeClr val="tx1"/>
                </a:solidFill>
              </a:rPr>
              <a:t>це</a:t>
            </a:r>
            <a:r>
              <a:rPr lang="ru-RU" sz="1400" dirty="0" smtClean="0">
                <a:solidFill>
                  <a:schemeClr val="tx1"/>
                </a:solidFill>
              </a:rPr>
              <a:t> </a:t>
            </a:r>
            <a:r>
              <a:rPr lang="ru-RU" sz="1400" dirty="0" err="1" smtClean="0">
                <a:solidFill>
                  <a:schemeClr val="tx1"/>
                </a:solidFill>
              </a:rPr>
              <a:t>зрозумієте</a:t>
            </a:r>
            <a:r>
              <a:rPr lang="ru-RU" sz="1400" dirty="0" smtClean="0">
                <a:solidFill>
                  <a:schemeClr val="tx1"/>
                </a:solidFill>
              </a:rPr>
              <a:t> </a:t>
            </a:r>
            <a:r>
              <a:rPr lang="ru-RU" sz="1400" dirty="0" err="1" smtClean="0">
                <a:solidFill>
                  <a:schemeClr val="tx1"/>
                </a:solidFill>
              </a:rPr>
              <a:t>ви</a:t>
            </a:r>
            <a:r>
              <a:rPr lang="ru-RU" sz="1400" dirty="0" smtClean="0">
                <a:solidFill>
                  <a:schemeClr val="tx1"/>
                </a:solidFill>
              </a:rPr>
              <a:t> будете </a:t>
            </a:r>
            <a:r>
              <a:rPr lang="ru-RU" sz="1400" dirty="0" err="1" smtClean="0">
                <a:solidFill>
                  <a:schemeClr val="tx1"/>
                </a:solidFill>
              </a:rPr>
              <a:t>уважно</a:t>
            </a:r>
            <a:r>
              <a:rPr lang="ru-RU" sz="1400" dirty="0" smtClean="0">
                <a:solidFill>
                  <a:schemeClr val="tx1"/>
                </a:solidFill>
              </a:rPr>
              <a:t> </a:t>
            </a:r>
            <a:r>
              <a:rPr lang="ru-RU" sz="1400" dirty="0" err="1" smtClean="0">
                <a:solidFill>
                  <a:schemeClr val="tx1"/>
                </a:solidFill>
              </a:rPr>
              <a:t>слухать</a:t>
            </a:r>
            <a:r>
              <a:rPr lang="ru-RU" sz="1400" dirty="0" smtClean="0">
                <a:solidFill>
                  <a:schemeClr val="tx1"/>
                </a:solidFill>
              </a:rPr>
              <a:t> </a:t>
            </a:r>
            <a:r>
              <a:rPr lang="ru-RU" sz="1400" dirty="0" err="1" smtClean="0">
                <a:solidFill>
                  <a:schemeClr val="tx1"/>
                </a:solidFill>
              </a:rPr>
              <a:t>і</a:t>
            </a:r>
            <a:r>
              <a:rPr lang="ru-RU" sz="1400" dirty="0" smtClean="0">
                <a:solidFill>
                  <a:schemeClr val="tx1"/>
                </a:solidFill>
              </a:rPr>
              <a:t> </a:t>
            </a:r>
            <a:r>
              <a:rPr lang="ru-RU" sz="1400" dirty="0" err="1" smtClean="0">
                <a:solidFill>
                  <a:schemeClr val="tx1"/>
                </a:solidFill>
              </a:rPr>
              <a:t>розуміть</a:t>
            </a:r>
            <a:r>
              <a:rPr lang="ru-RU" sz="1400" dirty="0" smtClean="0">
                <a:solidFill>
                  <a:schemeClr val="tx1"/>
                </a:solidFill>
              </a:rPr>
              <a:t> </a:t>
            </a:r>
            <a:r>
              <a:rPr lang="ru-RU" sz="1400" dirty="0" err="1" smtClean="0">
                <a:solidFill>
                  <a:schemeClr val="tx1"/>
                </a:solidFill>
              </a:rPr>
              <a:t>всі</a:t>
            </a:r>
            <a:r>
              <a:rPr lang="ru-RU" sz="1400" dirty="0" smtClean="0">
                <a:solidFill>
                  <a:schemeClr val="tx1"/>
                </a:solidFill>
              </a:rPr>
              <a:t> </a:t>
            </a:r>
            <a:r>
              <a:rPr lang="ru-RU" sz="1400" dirty="0" err="1" smtClean="0">
                <a:solidFill>
                  <a:schemeClr val="tx1"/>
                </a:solidFill>
              </a:rPr>
              <a:t>мої</a:t>
            </a:r>
            <a:r>
              <a:rPr lang="ru-RU" sz="1400" dirty="0" smtClean="0">
                <a:solidFill>
                  <a:schemeClr val="tx1"/>
                </a:solidFill>
              </a:rPr>
              <a:t> слова </a:t>
            </a:r>
            <a:r>
              <a:rPr lang="ru-RU" sz="1400" dirty="0" err="1" smtClean="0">
                <a:solidFill>
                  <a:schemeClr val="tx1"/>
                </a:solidFill>
              </a:rPr>
              <a:t>і</a:t>
            </a:r>
            <a:r>
              <a:rPr lang="ru-RU" sz="1400" dirty="0" smtClean="0">
                <a:solidFill>
                  <a:schemeClr val="tx1"/>
                </a:solidFill>
              </a:rPr>
              <a:t> </a:t>
            </a:r>
            <a:r>
              <a:rPr lang="ru-RU" sz="1400" dirty="0" err="1" smtClean="0">
                <a:solidFill>
                  <a:schemeClr val="tx1"/>
                </a:solidFill>
              </a:rPr>
              <a:t>дії</a:t>
            </a:r>
            <a:r>
              <a:rPr lang="ru-RU" sz="1400" dirty="0" smtClean="0">
                <a:solidFill>
                  <a:schemeClr val="tx1"/>
                </a:solidFill>
              </a:rPr>
              <a:t> </a:t>
            </a:r>
            <a:r>
              <a:rPr lang="ru-RU" sz="1400" dirty="0" err="1" smtClean="0">
                <a:solidFill>
                  <a:schemeClr val="tx1"/>
                </a:solidFill>
              </a:rPr>
              <a:t>упроцесі</a:t>
            </a:r>
            <a:r>
              <a:rPr lang="ru-RU" sz="1400" dirty="0" smtClean="0">
                <a:solidFill>
                  <a:schemeClr val="tx1"/>
                </a:solidFill>
              </a:rPr>
              <a:t> нашого уроку.</a:t>
            </a:r>
            <a:br>
              <a:rPr lang="ru-RU" sz="1400" dirty="0" smtClean="0">
                <a:solidFill>
                  <a:schemeClr val="tx1"/>
                </a:solidFill>
              </a:rPr>
            </a:br>
            <a:r>
              <a:rPr lang="ru-RU" sz="1400" dirty="0" smtClean="0">
                <a:solidFill>
                  <a:schemeClr val="tx1"/>
                </a:solidFill>
              </a:rPr>
              <a:t>1 .</a:t>
            </a:r>
            <a:r>
              <a:rPr lang="ru-RU" sz="1400" dirty="0" err="1" smtClean="0">
                <a:solidFill>
                  <a:schemeClr val="tx1"/>
                </a:solidFill>
              </a:rPr>
              <a:t>Перевірка</a:t>
            </a:r>
            <a:r>
              <a:rPr lang="ru-RU" sz="1400" dirty="0" smtClean="0">
                <a:solidFill>
                  <a:schemeClr val="tx1"/>
                </a:solidFill>
              </a:rPr>
              <a:t> </a:t>
            </a:r>
            <a:r>
              <a:rPr lang="ru-RU" sz="1400" dirty="0" err="1" smtClean="0">
                <a:solidFill>
                  <a:schemeClr val="tx1"/>
                </a:solidFill>
              </a:rPr>
              <a:t>учнів</a:t>
            </a:r>
            <a:r>
              <a:rPr lang="ru-RU" sz="1400" dirty="0" smtClean="0">
                <a:solidFill>
                  <a:schemeClr val="tx1"/>
                </a:solidFill>
              </a:rPr>
              <a:t> .</a:t>
            </a:r>
            <a:br>
              <a:rPr lang="ru-RU" sz="1400" dirty="0" smtClean="0">
                <a:solidFill>
                  <a:schemeClr val="tx1"/>
                </a:solidFill>
              </a:rPr>
            </a:br>
            <a:r>
              <a:rPr lang="ru-RU" sz="1400" dirty="0" smtClean="0">
                <a:solidFill>
                  <a:schemeClr val="tx1"/>
                </a:solidFill>
              </a:rPr>
              <a:t>2.Тема нашого уроку </a:t>
            </a:r>
            <a:r>
              <a:rPr lang="ru-RU" sz="1400" dirty="0" err="1" smtClean="0">
                <a:solidFill>
                  <a:schemeClr val="tx1"/>
                </a:solidFill>
              </a:rPr>
              <a:t>сьогодні</a:t>
            </a:r>
            <a:r>
              <a:rPr lang="ru-RU" sz="1400" dirty="0" smtClean="0">
                <a:solidFill>
                  <a:schemeClr val="tx1"/>
                </a:solidFill>
              </a:rPr>
              <a:t> "</a:t>
            </a:r>
            <a:r>
              <a:rPr lang="ru-RU" sz="1400" dirty="0" err="1" smtClean="0">
                <a:solidFill>
                  <a:schemeClr val="tx1"/>
                </a:solidFill>
              </a:rPr>
              <a:t>Окінцювання</a:t>
            </a:r>
            <a:r>
              <a:rPr lang="ru-RU" sz="1400" dirty="0" smtClean="0">
                <a:solidFill>
                  <a:schemeClr val="tx1"/>
                </a:solidFill>
              </a:rPr>
              <a:t> </a:t>
            </a:r>
            <a:r>
              <a:rPr lang="ru-RU" sz="1400" dirty="0" err="1" smtClean="0">
                <a:solidFill>
                  <a:schemeClr val="tx1"/>
                </a:solidFill>
              </a:rPr>
              <a:t>з'єднання</a:t>
            </a:r>
            <a:r>
              <a:rPr lang="ru-RU" sz="1400" dirty="0" smtClean="0">
                <a:solidFill>
                  <a:schemeClr val="tx1"/>
                </a:solidFill>
              </a:rPr>
              <a:t> жил проводу "</a:t>
            </a:r>
            <a:br>
              <a:rPr lang="ru-RU" sz="1400" dirty="0" smtClean="0">
                <a:solidFill>
                  <a:schemeClr val="tx1"/>
                </a:solidFill>
              </a:rPr>
            </a:br>
            <a:r>
              <a:rPr lang="ru-RU" sz="1400" dirty="0" smtClean="0">
                <a:solidFill>
                  <a:schemeClr val="tx1"/>
                </a:solidFill>
              </a:rPr>
              <a:t>Мета уроку : </a:t>
            </a:r>
            <a:r>
              <a:rPr lang="ru-RU" sz="1400" dirty="0" err="1" smtClean="0">
                <a:solidFill>
                  <a:schemeClr val="tx1"/>
                </a:solidFill>
              </a:rPr>
              <a:t>сформувати</a:t>
            </a:r>
            <a:r>
              <a:rPr lang="ru-RU" sz="1400" dirty="0" smtClean="0">
                <a:solidFill>
                  <a:schemeClr val="tx1"/>
                </a:solidFill>
              </a:rPr>
              <a:t> та </a:t>
            </a:r>
            <a:r>
              <a:rPr lang="ru-RU" sz="1400" dirty="0" err="1" smtClean="0">
                <a:solidFill>
                  <a:schemeClr val="tx1"/>
                </a:solidFill>
              </a:rPr>
              <a:t>закріпити</a:t>
            </a:r>
            <a:r>
              <a:rPr lang="ru-RU" sz="1400" dirty="0" smtClean="0">
                <a:solidFill>
                  <a:schemeClr val="tx1"/>
                </a:solidFill>
              </a:rPr>
              <a:t> </a:t>
            </a:r>
            <a:r>
              <a:rPr lang="ru-RU" sz="1400" dirty="0" err="1" smtClean="0">
                <a:solidFill>
                  <a:schemeClr val="tx1"/>
                </a:solidFill>
              </a:rPr>
              <a:t>уміння</a:t>
            </a:r>
            <a:r>
              <a:rPr lang="ru-RU" sz="1400" dirty="0" smtClean="0">
                <a:solidFill>
                  <a:schemeClr val="tx1"/>
                </a:solidFill>
              </a:rPr>
              <a:t> </a:t>
            </a:r>
            <a:r>
              <a:rPr lang="ru-RU" sz="1400" dirty="0" err="1" smtClean="0">
                <a:solidFill>
                  <a:schemeClr val="tx1"/>
                </a:solidFill>
              </a:rPr>
              <a:t>учнів</a:t>
            </a:r>
            <a:r>
              <a:rPr lang="ru-RU" sz="1400" dirty="0" smtClean="0">
                <a:solidFill>
                  <a:schemeClr val="tx1"/>
                </a:solidFill>
              </a:rPr>
              <a:t> </a:t>
            </a:r>
            <a:r>
              <a:rPr lang="ru-RU" sz="1400" dirty="0" err="1" smtClean="0">
                <a:solidFill>
                  <a:schemeClr val="tx1"/>
                </a:solidFill>
              </a:rPr>
              <a:t>з</a:t>
            </a:r>
            <a:r>
              <a:rPr lang="ru-RU" sz="1400" dirty="0" smtClean="0">
                <a:solidFill>
                  <a:schemeClr val="tx1"/>
                </a:solidFill>
              </a:rPr>
              <a:t> </a:t>
            </a:r>
            <a:r>
              <a:rPr lang="ru-RU" sz="1400" dirty="0" err="1" smtClean="0">
                <a:solidFill>
                  <a:schemeClr val="tx1"/>
                </a:solidFill>
              </a:rPr>
              <a:t>виконання</a:t>
            </a:r>
            <a:r>
              <a:rPr lang="ru-RU" sz="1400" dirty="0" smtClean="0">
                <a:solidFill>
                  <a:schemeClr val="tx1"/>
                </a:solidFill>
              </a:rPr>
              <a:t> </a:t>
            </a:r>
            <a:r>
              <a:rPr lang="ru-RU" sz="1400" dirty="0" err="1" smtClean="0">
                <a:solidFill>
                  <a:schemeClr val="tx1"/>
                </a:solidFill>
              </a:rPr>
              <a:t>робіт</a:t>
            </a:r>
            <a:r>
              <a:rPr lang="ru-RU" sz="1400" dirty="0" smtClean="0">
                <a:solidFill>
                  <a:schemeClr val="tx1"/>
                </a:solidFill>
              </a:rPr>
              <a:t> </a:t>
            </a:r>
            <a:r>
              <a:rPr lang="ru-RU" sz="1400" dirty="0" err="1" smtClean="0">
                <a:solidFill>
                  <a:schemeClr val="tx1"/>
                </a:solidFill>
              </a:rPr>
              <a:t>з'єднання</a:t>
            </a:r>
            <a:r>
              <a:rPr lang="ru-RU" sz="1400" dirty="0" smtClean="0">
                <a:solidFill>
                  <a:schemeClr val="tx1"/>
                </a:solidFill>
              </a:rPr>
              <a:t> жил проводу та </a:t>
            </a:r>
            <a:r>
              <a:rPr lang="ru-RU" sz="1400" dirty="0" err="1" smtClean="0">
                <a:solidFill>
                  <a:schemeClr val="tx1"/>
                </a:solidFill>
              </a:rPr>
              <a:t>дотримання</a:t>
            </a:r>
            <a:r>
              <a:rPr lang="ru-RU" sz="1400" dirty="0" smtClean="0">
                <a:solidFill>
                  <a:schemeClr val="tx1"/>
                </a:solidFill>
              </a:rPr>
              <a:t> правил </a:t>
            </a:r>
            <a:r>
              <a:rPr lang="ru-RU" sz="1400" dirty="0" err="1" smtClean="0">
                <a:solidFill>
                  <a:schemeClr val="tx1"/>
                </a:solidFill>
              </a:rPr>
              <a:t>охорони</a:t>
            </a:r>
            <a:r>
              <a:rPr lang="ru-RU" sz="1400" dirty="0" smtClean="0">
                <a:solidFill>
                  <a:schemeClr val="tx1"/>
                </a:solidFill>
              </a:rPr>
              <a:t> </a:t>
            </a:r>
            <a:r>
              <a:rPr lang="ru-RU" sz="1400" dirty="0" err="1" smtClean="0">
                <a:solidFill>
                  <a:schemeClr val="tx1"/>
                </a:solidFill>
              </a:rPr>
              <a:t>праці</a:t>
            </a:r>
            <a:r>
              <a:rPr lang="ru-RU" sz="1400" dirty="0" smtClean="0">
                <a:solidFill>
                  <a:schemeClr val="tx1"/>
                </a:solidFill>
              </a:rPr>
              <a:t> .</a:t>
            </a:r>
            <a:br>
              <a:rPr lang="ru-RU" sz="1400" dirty="0" smtClean="0">
                <a:solidFill>
                  <a:schemeClr val="tx1"/>
                </a:solidFill>
              </a:rPr>
            </a:br>
            <a:r>
              <a:rPr lang="ru-RU" sz="1400" dirty="0" err="1" smtClean="0">
                <a:solidFill>
                  <a:schemeClr val="tx1"/>
                </a:solidFill>
              </a:rPr>
              <a:t>Сформувати</a:t>
            </a:r>
            <a:r>
              <a:rPr lang="ru-RU" sz="1400" dirty="0" smtClean="0">
                <a:solidFill>
                  <a:schemeClr val="tx1"/>
                </a:solidFill>
              </a:rPr>
              <a:t> </a:t>
            </a:r>
            <a:r>
              <a:rPr lang="ru-RU" sz="1400" dirty="0" err="1" smtClean="0">
                <a:solidFill>
                  <a:schemeClr val="tx1"/>
                </a:solidFill>
              </a:rPr>
              <a:t>уміння</a:t>
            </a:r>
            <a:r>
              <a:rPr lang="ru-RU" sz="1400" dirty="0" smtClean="0">
                <a:solidFill>
                  <a:schemeClr val="tx1"/>
                </a:solidFill>
              </a:rPr>
              <a:t> </a:t>
            </a:r>
            <a:r>
              <a:rPr lang="ru-RU" sz="1400" dirty="0" err="1" smtClean="0">
                <a:solidFill>
                  <a:schemeClr val="tx1"/>
                </a:solidFill>
              </a:rPr>
              <a:t>здійснювати</a:t>
            </a:r>
            <a:r>
              <a:rPr lang="ru-RU" sz="1400" dirty="0" smtClean="0">
                <a:solidFill>
                  <a:schemeClr val="tx1"/>
                </a:solidFill>
              </a:rPr>
              <a:t> самоконтроль </a:t>
            </a:r>
            <a:r>
              <a:rPr lang="ru-RU" sz="1400" dirty="0" err="1" smtClean="0">
                <a:solidFill>
                  <a:schemeClr val="tx1"/>
                </a:solidFill>
              </a:rPr>
              <a:t>роботи</a:t>
            </a:r>
            <a:r>
              <a:rPr lang="ru-RU" sz="1400" dirty="0" smtClean="0">
                <a:solidFill>
                  <a:schemeClr val="tx1"/>
                </a:solidFill>
              </a:rPr>
              <a:t> , </a:t>
            </a:r>
            <a:r>
              <a:rPr lang="ru-RU" sz="1400" dirty="0" err="1" smtClean="0">
                <a:solidFill>
                  <a:schemeClr val="tx1"/>
                </a:solidFill>
              </a:rPr>
              <a:t>уміння</a:t>
            </a:r>
            <a:r>
              <a:rPr lang="ru-RU" sz="1400" dirty="0" smtClean="0">
                <a:solidFill>
                  <a:schemeClr val="tx1"/>
                </a:solidFill>
              </a:rPr>
              <a:t> </a:t>
            </a:r>
            <a:r>
              <a:rPr lang="ru-RU" sz="1400" dirty="0" err="1" smtClean="0">
                <a:solidFill>
                  <a:schemeClr val="tx1"/>
                </a:solidFill>
              </a:rPr>
              <a:t>технічно</a:t>
            </a:r>
            <a:r>
              <a:rPr lang="ru-RU" sz="1400" dirty="0" smtClean="0">
                <a:solidFill>
                  <a:schemeClr val="tx1"/>
                </a:solidFill>
              </a:rPr>
              <a:t> - грамотно </a:t>
            </a:r>
            <a:r>
              <a:rPr lang="ru-RU" sz="1400" dirty="0" err="1" smtClean="0">
                <a:solidFill>
                  <a:schemeClr val="tx1"/>
                </a:solidFill>
              </a:rPr>
              <a:t>обґрунтовувати</a:t>
            </a:r>
            <a:r>
              <a:rPr lang="ru-RU" sz="1400" dirty="0" smtClean="0">
                <a:solidFill>
                  <a:schemeClr val="tx1"/>
                </a:solidFill>
              </a:rPr>
              <a:t> </a:t>
            </a:r>
            <a:r>
              <a:rPr lang="ru-RU" sz="1400" dirty="0" err="1" smtClean="0">
                <a:solidFill>
                  <a:schemeClr val="tx1"/>
                </a:solidFill>
              </a:rPr>
              <a:t>обране</a:t>
            </a:r>
            <a:r>
              <a:rPr lang="ru-RU" sz="1400" dirty="0" smtClean="0">
                <a:solidFill>
                  <a:schemeClr val="tx1"/>
                </a:solidFill>
              </a:rPr>
              <a:t> </a:t>
            </a:r>
            <a:r>
              <a:rPr lang="ru-RU" sz="1400" dirty="0" err="1" smtClean="0">
                <a:solidFill>
                  <a:schemeClr val="tx1"/>
                </a:solidFill>
              </a:rPr>
              <a:t>рішення</a:t>
            </a:r>
            <a:r>
              <a:rPr lang="ru-RU" sz="1400" dirty="0" smtClean="0">
                <a:solidFill>
                  <a:schemeClr val="tx1"/>
                </a:solidFill>
              </a:rPr>
              <a:t> , </a:t>
            </a:r>
            <a:r>
              <a:rPr lang="ru-RU" sz="1400" dirty="0" err="1" smtClean="0">
                <a:solidFill>
                  <a:schemeClr val="tx1"/>
                </a:solidFill>
              </a:rPr>
              <a:t>аналізувати</a:t>
            </a:r>
            <a:r>
              <a:rPr lang="ru-RU" sz="1400" dirty="0" smtClean="0">
                <a:solidFill>
                  <a:schemeClr val="tx1"/>
                </a:solidFill>
              </a:rPr>
              <a:t> причини браку </a:t>
            </a:r>
            <a:r>
              <a:rPr lang="ru-RU" sz="1400" dirty="0" err="1" smtClean="0">
                <a:solidFill>
                  <a:schemeClr val="tx1"/>
                </a:solidFill>
              </a:rPr>
              <a:t>і</a:t>
            </a:r>
            <a:r>
              <a:rPr lang="ru-RU" sz="1400" dirty="0" smtClean="0">
                <a:solidFill>
                  <a:schemeClr val="tx1"/>
                </a:solidFill>
              </a:rPr>
              <a:t> </a:t>
            </a:r>
            <a:r>
              <a:rPr lang="ru-RU" sz="1400" dirty="0" err="1" smtClean="0">
                <a:solidFill>
                  <a:schemeClr val="tx1"/>
                </a:solidFill>
              </a:rPr>
              <a:t>їх</a:t>
            </a:r>
            <a:r>
              <a:rPr lang="ru-RU" sz="1400" dirty="0" smtClean="0">
                <a:solidFill>
                  <a:schemeClr val="tx1"/>
                </a:solidFill>
              </a:rPr>
              <a:t> </a:t>
            </a:r>
            <a:r>
              <a:rPr lang="ru-RU" sz="1400" dirty="0" err="1" smtClean="0">
                <a:solidFill>
                  <a:schemeClr val="tx1"/>
                </a:solidFill>
              </a:rPr>
              <a:t>усунення</a:t>
            </a:r>
            <a:r>
              <a:rPr lang="ru-RU" sz="1400" dirty="0" smtClean="0">
                <a:solidFill>
                  <a:schemeClr val="tx1"/>
                </a:solidFill>
              </a:rPr>
              <a:t> .</a:t>
            </a:r>
            <a:br>
              <a:rPr lang="ru-RU" sz="1400" dirty="0" smtClean="0">
                <a:solidFill>
                  <a:schemeClr val="tx1"/>
                </a:solidFill>
              </a:rPr>
            </a:br>
            <a:r>
              <a:rPr lang="ru-RU" sz="1400" dirty="0" smtClean="0">
                <a:solidFill>
                  <a:schemeClr val="tx1"/>
                </a:solidFill>
              </a:rPr>
              <a:t>А </a:t>
            </a:r>
            <a:r>
              <a:rPr lang="ru-RU" sz="1400" dirty="0" err="1" smtClean="0">
                <a:solidFill>
                  <a:schemeClr val="tx1"/>
                </a:solidFill>
              </a:rPr>
              <a:t>також</a:t>
            </a:r>
            <a:r>
              <a:rPr lang="ru-RU" sz="1400" dirty="0" smtClean="0">
                <a:solidFill>
                  <a:schemeClr val="tx1"/>
                </a:solidFill>
              </a:rPr>
              <a:t> </a:t>
            </a:r>
            <a:r>
              <a:rPr lang="ru-RU" sz="1400" dirty="0" err="1" smtClean="0">
                <a:solidFill>
                  <a:schemeClr val="tx1"/>
                </a:solidFill>
              </a:rPr>
              <a:t>сприяти</a:t>
            </a:r>
            <a:r>
              <a:rPr lang="ru-RU" sz="1400" dirty="0" smtClean="0">
                <a:solidFill>
                  <a:schemeClr val="tx1"/>
                </a:solidFill>
              </a:rPr>
              <a:t> </a:t>
            </a:r>
            <a:r>
              <a:rPr lang="ru-RU" sz="1400" dirty="0" err="1" smtClean="0">
                <a:solidFill>
                  <a:schemeClr val="tx1"/>
                </a:solidFill>
              </a:rPr>
              <a:t>розвитку</a:t>
            </a:r>
            <a:r>
              <a:rPr lang="ru-RU" sz="1400" dirty="0" smtClean="0">
                <a:solidFill>
                  <a:schemeClr val="tx1"/>
                </a:solidFill>
              </a:rPr>
              <a:t> </a:t>
            </a:r>
            <a:r>
              <a:rPr lang="ru-RU" sz="1400" dirty="0" err="1" smtClean="0">
                <a:solidFill>
                  <a:schemeClr val="tx1"/>
                </a:solidFill>
              </a:rPr>
              <a:t>відповідальності</a:t>
            </a:r>
            <a:r>
              <a:rPr lang="ru-RU" sz="1400" dirty="0" smtClean="0">
                <a:solidFill>
                  <a:schemeClr val="tx1"/>
                </a:solidFill>
              </a:rPr>
              <a:t> , </a:t>
            </a:r>
            <a:r>
              <a:rPr lang="ru-RU" sz="1400" dirty="0" err="1" smtClean="0">
                <a:solidFill>
                  <a:schemeClr val="tx1"/>
                </a:solidFill>
              </a:rPr>
              <a:t>дисциплінованості</a:t>
            </a:r>
            <a:r>
              <a:rPr lang="ru-RU" sz="1400" dirty="0" smtClean="0">
                <a:solidFill>
                  <a:schemeClr val="tx1"/>
                </a:solidFill>
              </a:rPr>
              <a:t> за </a:t>
            </a:r>
            <a:r>
              <a:rPr lang="ru-RU" sz="1400" dirty="0" err="1" smtClean="0">
                <a:solidFill>
                  <a:schemeClr val="tx1"/>
                </a:solidFill>
              </a:rPr>
              <a:t>кінцевий</a:t>
            </a:r>
            <a:r>
              <a:rPr lang="ru-RU" sz="1400" dirty="0" smtClean="0">
                <a:solidFill>
                  <a:schemeClr val="tx1"/>
                </a:solidFill>
              </a:rPr>
              <a:t> результат </a:t>
            </a:r>
            <a:r>
              <a:rPr lang="ru-RU" sz="1400" dirty="0" err="1" smtClean="0">
                <a:solidFill>
                  <a:schemeClr val="tx1"/>
                </a:solidFill>
              </a:rPr>
              <a:t>праці</a:t>
            </a:r>
            <a:r>
              <a:rPr lang="ru-RU" sz="1400" dirty="0" smtClean="0">
                <a:solidFill>
                  <a:schemeClr val="tx1"/>
                </a:solidFill>
              </a:rPr>
              <a:t> , </a:t>
            </a:r>
            <a:r>
              <a:rPr lang="ru-RU" sz="1400" dirty="0" err="1" smtClean="0">
                <a:solidFill>
                  <a:schemeClr val="tx1"/>
                </a:solidFill>
              </a:rPr>
              <a:t>уміння</a:t>
            </a:r>
            <a:r>
              <a:rPr lang="ru-RU" sz="1400" dirty="0" smtClean="0">
                <a:solidFill>
                  <a:schemeClr val="tx1"/>
                </a:solidFill>
              </a:rPr>
              <a:t> </a:t>
            </a:r>
            <a:r>
              <a:rPr lang="ru-RU" sz="1400" dirty="0" err="1" smtClean="0">
                <a:solidFill>
                  <a:schemeClr val="tx1"/>
                </a:solidFill>
              </a:rPr>
              <a:t>оцінювати</a:t>
            </a:r>
            <a:r>
              <a:rPr lang="ru-RU" sz="1400" dirty="0" smtClean="0">
                <a:solidFill>
                  <a:schemeClr val="tx1"/>
                </a:solidFill>
              </a:rPr>
              <a:t> </a:t>
            </a:r>
            <a:r>
              <a:rPr lang="ru-RU" sz="1400" dirty="0" err="1" smtClean="0">
                <a:solidFill>
                  <a:schemeClr val="tx1"/>
                </a:solidFill>
              </a:rPr>
              <a:t>досягнуті</a:t>
            </a:r>
            <a:r>
              <a:rPr lang="ru-RU" sz="1400" dirty="0" smtClean="0">
                <a:solidFill>
                  <a:schemeClr val="tx1"/>
                </a:solidFill>
              </a:rPr>
              <a:t> </a:t>
            </a:r>
            <a:r>
              <a:rPr lang="ru-RU" sz="1400" dirty="0" err="1" smtClean="0">
                <a:solidFill>
                  <a:schemeClr val="tx1"/>
                </a:solidFill>
              </a:rPr>
              <a:t>результати</a:t>
            </a:r>
            <a:r>
              <a:rPr lang="ru-RU" sz="1400" dirty="0" smtClean="0">
                <a:solidFill>
                  <a:schemeClr val="tx1"/>
                </a:solidFill>
              </a:rPr>
              <a:t>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А зараз я </a:t>
            </a:r>
            <a:r>
              <a:rPr lang="ru-RU" sz="1400" dirty="0" err="1" smtClean="0">
                <a:solidFill>
                  <a:schemeClr val="tx1"/>
                </a:solidFill>
              </a:rPr>
              <a:t>ознайомлю</a:t>
            </a:r>
            <a:r>
              <a:rPr lang="ru-RU" sz="1400" dirty="0" smtClean="0">
                <a:solidFill>
                  <a:schemeClr val="tx1"/>
                </a:solidFill>
              </a:rPr>
              <a:t> вас </a:t>
            </a:r>
            <a:r>
              <a:rPr lang="ru-RU" sz="1400" dirty="0" err="1" smtClean="0">
                <a:solidFill>
                  <a:schemeClr val="tx1"/>
                </a:solidFill>
              </a:rPr>
              <a:t>з</a:t>
            </a:r>
            <a:r>
              <a:rPr lang="uk-UA" sz="1400" dirty="0" smtClean="0">
                <a:solidFill>
                  <a:schemeClr val="tx1"/>
                </a:solidFill>
              </a:rPr>
              <a:t>і</a:t>
            </a:r>
            <a:r>
              <a:rPr lang="ru-RU" sz="1400" dirty="0" smtClean="0">
                <a:solidFill>
                  <a:schemeClr val="tx1"/>
                </a:solidFill>
              </a:rPr>
              <a:t> </a:t>
            </a:r>
            <a:r>
              <a:rPr lang="ru-RU" sz="1400" dirty="0" err="1" smtClean="0">
                <a:solidFill>
                  <a:schemeClr val="tx1"/>
                </a:solidFill>
              </a:rPr>
              <a:t>сценарієм</a:t>
            </a:r>
            <a:r>
              <a:rPr lang="ru-RU" sz="1400" dirty="0" smtClean="0">
                <a:solidFill>
                  <a:schemeClr val="tx1"/>
                </a:solidFill>
              </a:rPr>
              <a:t> </a:t>
            </a:r>
            <a:r>
              <a:rPr lang="ru-RU" sz="1400" dirty="0" err="1" smtClean="0">
                <a:solidFill>
                  <a:schemeClr val="tx1"/>
                </a:solidFill>
              </a:rPr>
              <a:t>нашої</a:t>
            </a:r>
            <a:r>
              <a:rPr lang="ru-RU" sz="1400" dirty="0" smtClean="0">
                <a:solidFill>
                  <a:schemeClr val="tx1"/>
                </a:solidFill>
              </a:rPr>
              <a:t> </a:t>
            </a:r>
            <a:r>
              <a:rPr lang="ru-RU" sz="1400" dirty="0" err="1" smtClean="0">
                <a:solidFill>
                  <a:schemeClr val="tx1"/>
                </a:solidFill>
              </a:rPr>
              <a:t>гри</a:t>
            </a:r>
            <a:r>
              <a:rPr lang="ru-RU" sz="1400" dirty="0" smtClean="0">
                <a:solidFill>
                  <a:schemeClr val="tx1"/>
                </a:solidFill>
              </a:rPr>
              <a:t> та </a:t>
            </a:r>
            <a:r>
              <a:rPr lang="ru-RU" sz="1400" dirty="0" err="1" smtClean="0">
                <a:solidFill>
                  <a:schemeClr val="tx1"/>
                </a:solidFill>
              </a:rPr>
              <a:t>її</a:t>
            </a:r>
            <a:r>
              <a:rPr lang="ru-RU" sz="1400" dirty="0" smtClean="0">
                <a:solidFill>
                  <a:schemeClr val="tx1"/>
                </a:solidFill>
              </a:rPr>
              <a:t> </a:t>
            </a:r>
            <a:r>
              <a:rPr lang="ru-RU" sz="1400" dirty="0" err="1" smtClean="0">
                <a:solidFill>
                  <a:schemeClr val="tx1"/>
                </a:solidFill>
              </a:rPr>
              <a:t>функціями</a:t>
            </a:r>
            <a:r>
              <a:rPr lang="ru-RU" sz="1400" dirty="0" smtClean="0">
                <a:solidFill>
                  <a:schemeClr val="tx1"/>
                </a:solidFill>
              </a:rPr>
              <a:t> :</a:t>
            </a:r>
            <a:br>
              <a:rPr lang="ru-RU" sz="1400" dirty="0" smtClean="0">
                <a:solidFill>
                  <a:schemeClr val="tx1"/>
                </a:solidFill>
              </a:rPr>
            </a:br>
            <a:r>
              <a:rPr lang="ru-RU" sz="1400" dirty="0" smtClean="0">
                <a:solidFill>
                  <a:schemeClr val="tx1"/>
                </a:solidFill>
              </a:rPr>
              <a:t>У </a:t>
            </a:r>
            <a:r>
              <a:rPr lang="ru-RU" sz="1400" dirty="0" err="1" smtClean="0">
                <a:solidFill>
                  <a:schemeClr val="tx1"/>
                </a:solidFill>
              </a:rPr>
              <a:t>грі</a:t>
            </a:r>
            <a:r>
              <a:rPr lang="ru-RU" sz="1400" dirty="0" smtClean="0">
                <a:solidFill>
                  <a:schemeClr val="tx1"/>
                </a:solidFill>
              </a:rPr>
              <a:t> </a:t>
            </a:r>
            <a:r>
              <a:rPr lang="ru-RU" sz="1400" dirty="0" err="1" smtClean="0">
                <a:solidFill>
                  <a:schemeClr val="tx1"/>
                </a:solidFill>
              </a:rPr>
              <a:t>беруть</a:t>
            </a:r>
            <a:r>
              <a:rPr lang="ru-RU" sz="1400" dirty="0" smtClean="0">
                <a:solidFill>
                  <a:schemeClr val="tx1"/>
                </a:solidFill>
              </a:rPr>
              <a:t> участь 2 </a:t>
            </a:r>
            <a:r>
              <a:rPr lang="ru-RU" sz="1400" dirty="0" err="1" smtClean="0">
                <a:solidFill>
                  <a:schemeClr val="tx1"/>
                </a:solidFill>
              </a:rPr>
              <a:t>команди</a:t>
            </a:r>
            <a:r>
              <a:rPr lang="ru-RU" sz="1400" dirty="0" smtClean="0">
                <a:solidFill>
                  <a:schemeClr val="tx1"/>
                </a:solidFill>
              </a:rPr>
              <a:t> </a:t>
            </a:r>
            <a:r>
              <a:rPr lang="ru-RU" sz="1400" dirty="0" err="1" smtClean="0">
                <a:solidFill>
                  <a:schemeClr val="tx1"/>
                </a:solidFill>
              </a:rPr>
              <a:t>учнів</a:t>
            </a:r>
            <a:r>
              <a:rPr lang="ru-RU" sz="1400" dirty="0" smtClean="0">
                <a:solidFill>
                  <a:schemeClr val="tx1"/>
                </a:solidFill>
              </a:rPr>
              <a:t> та </a:t>
            </a:r>
            <a:r>
              <a:rPr lang="ru-RU" sz="1400" dirty="0" err="1" smtClean="0">
                <a:solidFill>
                  <a:schemeClr val="tx1"/>
                </a:solidFill>
              </a:rPr>
              <a:t>група</a:t>
            </a:r>
            <a:r>
              <a:rPr lang="ru-RU" sz="1400" dirty="0" smtClean="0">
                <a:solidFill>
                  <a:schemeClr val="tx1"/>
                </a:solidFill>
              </a:rPr>
              <a:t> </a:t>
            </a:r>
            <a:r>
              <a:rPr lang="ru-RU" sz="1400" dirty="0" err="1" smtClean="0">
                <a:solidFill>
                  <a:schemeClr val="tx1"/>
                </a:solidFill>
              </a:rPr>
              <a:t>експертів</a:t>
            </a:r>
            <a:r>
              <a:rPr lang="ru-RU" sz="1400" dirty="0" smtClean="0">
                <a:solidFill>
                  <a:schemeClr val="tx1"/>
                </a:solidFill>
              </a:rPr>
              <a:t> </a:t>
            </a:r>
            <a:r>
              <a:rPr lang="ru-RU" sz="1400" dirty="0" err="1" smtClean="0">
                <a:solidFill>
                  <a:schemeClr val="tx1"/>
                </a:solidFill>
              </a:rPr>
              <a:t>з</a:t>
            </a:r>
            <a:r>
              <a:rPr lang="ru-RU" sz="1400" dirty="0" smtClean="0">
                <a:solidFill>
                  <a:schemeClr val="tx1"/>
                </a:solidFill>
              </a:rPr>
              <a:t> числа наших </a:t>
            </a:r>
            <a:r>
              <a:rPr lang="ru-RU" sz="1400" dirty="0" err="1" smtClean="0">
                <a:solidFill>
                  <a:schemeClr val="tx1"/>
                </a:solidFill>
              </a:rPr>
              <a:t>пед.працівників</a:t>
            </a:r>
            <a:r>
              <a:rPr lang="ru-RU" sz="1400" dirty="0" smtClean="0">
                <a:solidFill>
                  <a:schemeClr val="tx1"/>
                </a:solidFill>
              </a:rPr>
              <a:t> ( </a:t>
            </a:r>
            <a:r>
              <a:rPr lang="ru-RU" sz="1400" dirty="0" err="1" smtClean="0">
                <a:solidFill>
                  <a:schemeClr val="tx1"/>
                </a:solidFill>
              </a:rPr>
              <a:t>перелік</a:t>
            </a:r>
            <a:r>
              <a:rPr lang="ru-RU" sz="1400" dirty="0" smtClean="0">
                <a:solidFill>
                  <a:schemeClr val="tx1"/>
                </a:solidFill>
              </a:rPr>
              <a:t> ) . </a:t>
            </a:r>
            <a:r>
              <a:rPr lang="ru-RU" sz="1400" dirty="0" err="1" smtClean="0">
                <a:solidFill>
                  <a:schemeClr val="tx1"/>
                </a:solidFill>
              </a:rPr>
              <a:t>Учні</a:t>
            </a:r>
            <a:r>
              <a:rPr lang="ru-RU" sz="1400" dirty="0" smtClean="0">
                <a:solidFill>
                  <a:schemeClr val="tx1"/>
                </a:solidFill>
              </a:rPr>
              <a:t> в </a:t>
            </a:r>
            <a:r>
              <a:rPr lang="ru-RU" sz="1400" dirty="0" err="1" smtClean="0">
                <a:solidFill>
                  <a:schemeClr val="tx1"/>
                </a:solidFill>
              </a:rPr>
              <a:t>процесі</a:t>
            </a:r>
            <a:r>
              <a:rPr lang="ru-RU" sz="1400" dirty="0" smtClean="0">
                <a:solidFill>
                  <a:schemeClr val="tx1"/>
                </a:solidFill>
              </a:rPr>
              <a:t> </a:t>
            </a:r>
            <a:r>
              <a:rPr lang="ru-RU" sz="1400" dirty="0" err="1" smtClean="0">
                <a:solidFill>
                  <a:schemeClr val="tx1"/>
                </a:solidFill>
              </a:rPr>
              <a:t>гри</a:t>
            </a:r>
            <a:r>
              <a:rPr lang="ru-RU" sz="1400" dirty="0" smtClean="0">
                <a:solidFill>
                  <a:schemeClr val="tx1"/>
                </a:solidFill>
              </a:rPr>
              <a:t> </a:t>
            </a:r>
            <a:r>
              <a:rPr lang="ru-RU" sz="1400" dirty="0" err="1" smtClean="0">
                <a:solidFill>
                  <a:schemeClr val="tx1"/>
                </a:solidFill>
              </a:rPr>
              <a:t>виконують</a:t>
            </a:r>
            <a:r>
              <a:rPr lang="ru-RU" sz="1400" dirty="0" smtClean="0">
                <a:solidFill>
                  <a:schemeClr val="tx1"/>
                </a:solidFill>
              </a:rPr>
              <a:t> </a:t>
            </a:r>
            <a:r>
              <a:rPr lang="ru-RU" sz="1400" dirty="0" err="1" smtClean="0">
                <a:solidFill>
                  <a:schemeClr val="tx1"/>
                </a:solidFill>
              </a:rPr>
              <a:t>функції</a:t>
            </a:r>
            <a:r>
              <a:rPr lang="ru-RU" sz="1400" dirty="0" smtClean="0">
                <a:solidFill>
                  <a:schemeClr val="tx1"/>
                </a:solidFill>
              </a:rPr>
              <a:t> </a:t>
            </a:r>
            <a:r>
              <a:rPr lang="ru-RU" sz="1400" dirty="0" err="1" smtClean="0">
                <a:solidFill>
                  <a:schemeClr val="tx1"/>
                </a:solidFill>
              </a:rPr>
              <a:t>електромонтерів</a:t>
            </a:r>
            <a:r>
              <a:rPr lang="ru-RU" sz="1400" dirty="0" smtClean="0">
                <a:solidFill>
                  <a:schemeClr val="tx1"/>
                </a:solidFill>
              </a:rPr>
              <a:t> , </a:t>
            </a:r>
            <a:r>
              <a:rPr lang="ru-RU" sz="1400" dirty="0" err="1" smtClean="0">
                <a:solidFill>
                  <a:schemeClr val="tx1"/>
                </a:solidFill>
              </a:rPr>
              <a:t>які</a:t>
            </a:r>
            <a:r>
              <a:rPr lang="ru-RU" sz="1400" dirty="0" smtClean="0">
                <a:solidFill>
                  <a:schemeClr val="tx1"/>
                </a:solidFill>
              </a:rPr>
              <a:t> </a:t>
            </a:r>
            <a:r>
              <a:rPr lang="ru-RU" sz="1400" dirty="0" err="1" smtClean="0">
                <a:solidFill>
                  <a:schemeClr val="tx1"/>
                </a:solidFill>
              </a:rPr>
              <a:t>працюють</a:t>
            </a:r>
            <a:r>
              <a:rPr lang="ru-RU" sz="1400" dirty="0" smtClean="0">
                <a:solidFill>
                  <a:schemeClr val="tx1"/>
                </a:solidFill>
              </a:rPr>
              <a:t> </a:t>
            </a:r>
            <a:r>
              <a:rPr lang="ru-RU" sz="1400" dirty="0" err="1" smtClean="0">
                <a:solidFill>
                  <a:schemeClr val="tx1"/>
                </a:solidFill>
              </a:rPr>
              <a:t>в</a:t>
            </a:r>
            <a:r>
              <a:rPr lang="ru-RU" sz="1400" dirty="0" smtClean="0">
                <a:solidFill>
                  <a:schemeClr val="tx1"/>
                </a:solidFill>
              </a:rPr>
              <a:t> </a:t>
            </a:r>
            <a:r>
              <a:rPr lang="ru-RU" sz="1400" dirty="0" err="1" smtClean="0">
                <a:solidFill>
                  <a:schemeClr val="tx1"/>
                </a:solidFill>
              </a:rPr>
              <a:t>умовах</a:t>
            </a:r>
            <a:r>
              <a:rPr lang="ru-RU" sz="1400" dirty="0" smtClean="0">
                <a:solidFill>
                  <a:schemeClr val="tx1"/>
                </a:solidFill>
              </a:rPr>
              <a:t> </a:t>
            </a:r>
            <a:r>
              <a:rPr lang="ru-RU" sz="1400" dirty="0" err="1" smtClean="0">
                <a:solidFill>
                  <a:schemeClr val="tx1"/>
                </a:solidFill>
              </a:rPr>
              <a:t>виробництва</a:t>
            </a:r>
            <a:r>
              <a:rPr lang="ru-RU" sz="1400" dirty="0" smtClean="0">
                <a:solidFill>
                  <a:schemeClr val="tx1"/>
                </a:solidFill>
              </a:rPr>
              <a:t> . </a:t>
            </a:r>
            <a:r>
              <a:rPr lang="ru-RU" sz="1400" dirty="0" err="1" smtClean="0">
                <a:solidFill>
                  <a:schemeClr val="tx1"/>
                </a:solidFill>
              </a:rPr>
              <a:t>Процес</a:t>
            </a:r>
            <a:r>
              <a:rPr lang="ru-RU" sz="1400" dirty="0" smtClean="0">
                <a:solidFill>
                  <a:schemeClr val="tx1"/>
                </a:solidFill>
              </a:rPr>
              <a:t> </a:t>
            </a:r>
            <a:r>
              <a:rPr lang="ru-RU" sz="1400" dirty="0" err="1" smtClean="0">
                <a:solidFill>
                  <a:schemeClr val="tx1"/>
                </a:solidFill>
              </a:rPr>
              <a:t>гри</a:t>
            </a:r>
            <a:r>
              <a:rPr lang="ru-RU" sz="1400" dirty="0" smtClean="0">
                <a:solidFill>
                  <a:schemeClr val="tx1"/>
                </a:solidFill>
              </a:rPr>
              <a:t> </a:t>
            </a:r>
            <a:r>
              <a:rPr lang="ru-RU" sz="1400" dirty="0" err="1" smtClean="0">
                <a:solidFill>
                  <a:schemeClr val="tx1"/>
                </a:solidFill>
              </a:rPr>
              <a:t>складається</a:t>
            </a:r>
            <a:r>
              <a:rPr lang="ru-RU" sz="1400" dirty="0" smtClean="0">
                <a:solidFill>
                  <a:schemeClr val="tx1"/>
                </a:solidFill>
              </a:rPr>
              <a:t> </a:t>
            </a:r>
            <a:r>
              <a:rPr lang="ru-RU" sz="1400" dirty="0" err="1" smtClean="0">
                <a:solidFill>
                  <a:schemeClr val="tx1"/>
                </a:solidFill>
              </a:rPr>
              <a:t>з</a:t>
            </a:r>
            <a:r>
              <a:rPr lang="ru-RU" sz="1400" dirty="0" smtClean="0">
                <a:solidFill>
                  <a:schemeClr val="tx1"/>
                </a:solidFill>
              </a:rPr>
              <a:t> </a:t>
            </a:r>
            <a:r>
              <a:rPr lang="ru-RU" sz="1400" dirty="0" err="1" smtClean="0">
                <a:solidFill>
                  <a:schemeClr val="tx1"/>
                </a:solidFill>
              </a:rPr>
              <a:t>наступних</a:t>
            </a:r>
            <a:r>
              <a:rPr lang="ru-RU" sz="1400" dirty="0" smtClean="0">
                <a:solidFill>
                  <a:schemeClr val="tx1"/>
                </a:solidFill>
              </a:rPr>
              <a:t> </a:t>
            </a:r>
            <a:r>
              <a:rPr lang="ru-RU" sz="1400" dirty="0" err="1" smtClean="0">
                <a:solidFill>
                  <a:schemeClr val="tx1"/>
                </a:solidFill>
              </a:rPr>
              <a:t>частин</a:t>
            </a:r>
            <a:r>
              <a:rPr lang="ru-RU" sz="1400" dirty="0" smtClean="0">
                <a:solidFill>
                  <a:schemeClr val="tx1"/>
                </a:solidFill>
              </a:rPr>
              <a:t> :</a:t>
            </a:r>
            <a:br>
              <a:rPr lang="ru-RU" sz="1400" dirty="0" smtClean="0">
                <a:solidFill>
                  <a:schemeClr val="tx1"/>
                </a:solidFill>
              </a:rPr>
            </a:br>
            <a:r>
              <a:rPr lang="ru-RU" sz="1400" dirty="0" err="1" smtClean="0">
                <a:solidFill>
                  <a:schemeClr val="tx1"/>
                </a:solidFill>
              </a:rPr>
              <a:t>актуалізація</a:t>
            </a:r>
            <a:r>
              <a:rPr lang="ru-RU" sz="1400" dirty="0" smtClean="0">
                <a:solidFill>
                  <a:schemeClr val="tx1"/>
                </a:solidFill>
              </a:rPr>
              <a:t> </a:t>
            </a:r>
            <a:r>
              <a:rPr lang="ru-RU" sz="1400" dirty="0" err="1" smtClean="0">
                <a:solidFill>
                  <a:schemeClr val="tx1"/>
                </a:solidFill>
              </a:rPr>
              <a:t>опорних</a:t>
            </a:r>
            <a:r>
              <a:rPr lang="ru-RU" sz="1400" dirty="0" smtClean="0">
                <a:solidFill>
                  <a:schemeClr val="tx1"/>
                </a:solidFill>
              </a:rPr>
              <a:t> </a:t>
            </a:r>
            <a:r>
              <a:rPr lang="ru-RU" sz="1400" dirty="0" err="1" smtClean="0">
                <a:solidFill>
                  <a:schemeClr val="tx1"/>
                </a:solidFill>
              </a:rPr>
              <a:t>знань</a:t>
            </a:r>
            <a:r>
              <a:rPr lang="ru-RU" sz="1400" dirty="0" smtClean="0">
                <a:solidFill>
                  <a:schemeClr val="tx1"/>
                </a:solidFill>
              </a:rPr>
              <a:t> ,</a:t>
            </a:r>
            <a:r>
              <a:rPr lang="ru-RU" sz="1400" dirty="0" err="1" smtClean="0">
                <a:solidFill>
                  <a:schemeClr val="tx1"/>
                </a:solidFill>
              </a:rPr>
              <a:t>умінь</a:t>
            </a:r>
            <a:r>
              <a:rPr lang="ru-RU" sz="1400" dirty="0" smtClean="0">
                <a:solidFill>
                  <a:schemeClr val="tx1"/>
                </a:solidFill>
              </a:rPr>
              <a:t> </a:t>
            </a:r>
            <a:r>
              <a:rPr lang="ru-RU" sz="1400" dirty="0" err="1" smtClean="0">
                <a:solidFill>
                  <a:schemeClr val="tx1"/>
                </a:solidFill>
              </a:rPr>
              <a:t>і</a:t>
            </a:r>
            <a:r>
              <a:rPr lang="ru-RU" sz="1400" dirty="0" smtClean="0">
                <a:solidFill>
                  <a:schemeClr val="tx1"/>
                </a:solidFill>
              </a:rPr>
              <a:t> </a:t>
            </a:r>
            <a:r>
              <a:rPr lang="ru-RU" sz="1400" dirty="0" err="1" smtClean="0">
                <a:solidFill>
                  <a:schemeClr val="tx1"/>
                </a:solidFill>
              </a:rPr>
              <a:t>навичок</a:t>
            </a:r>
            <a:r>
              <a:rPr lang="ru-RU" sz="1400" dirty="0" smtClean="0">
                <a:solidFill>
                  <a:schemeClr val="tx1"/>
                </a:solidFill>
              </a:rPr>
              <a:t> </a:t>
            </a:r>
            <a:r>
              <a:rPr lang="ru-RU" sz="1400" dirty="0" err="1" smtClean="0">
                <a:solidFill>
                  <a:schemeClr val="tx1"/>
                </a:solidFill>
              </a:rPr>
              <a:t>учнів</a:t>
            </a:r>
            <a:r>
              <a:rPr lang="ru-RU" sz="1400" dirty="0" smtClean="0">
                <a:solidFill>
                  <a:schemeClr val="tx1"/>
                </a:solidFill>
              </a:rPr>
              <a:t> , взаємоопитування команд та </a:t>
            </a:r>
            <a:r>
              <a:rPr lang="ru-RU" sz="1400" dirty="0" err="1" smtClean="0">
                <a:solidFill>
                  <a:schemeClr val="tx1"/>
                </a:solidFill>
              </a:rPr>
              <a:t>складання</a:t>
            </a:r>
            <a:r>
              <a:rPr lang="ru-RU" sz="1400" dirty="0" smtClean="0">
                <a:solidFill>
                  <a:schemeClr val="tx1"/>
                </a:solidFill>
              </a:rPr>
              <a:t> </a:t>
            </a:r>
            <a:r>
              <a:rPr lang="ru-RU" sz="1400" dirty="0" err="1" smtClean="0">
                <a:solidFill>
                  <a:schemeClr val="tx1"/>
                </a:solidFill>
              </a:rPr>
              <a:t>контрольних</a:t>
            </a:r>
            <a:r>
              <a:rPr lang="ru-RU" sz="1400" dirty="0" smtClean="0">
                <a:solidFill>
                  <a:schemeClr val="tx1"/>
                </a:solidFill>
              </a:rPr>
              <a:t> </a:t>
            </a:r>
            <a:r>
              <a:rPr lang="ru-RU" sz="1400" dirty="0" err="1" smtClean="0">
                <a:solidFill>
                  <a:schemeClr val="tx1"/>
                </a:solidFill>
              </a:rPr>
              <a:t>завдань-тестів</a:t>
            </a:r>
            <a:r>
              <a:rPr lang="ru-RU" sz="1400" dirty="0" smtClean="0">
                <a:solidFill>
                  <a:schemeClr val="tx1"/>
                </a:solidFill>
              </a:rPr>
              <a:t> , </a:t>
            </a:r>
            <a:r>
              <a:rPr lang="ru-RU" sz="1400" dirty="0" err="1" smtClean="0">
                <a:solidFill>
                  <a:schemeClr val="tx1"/>
                </a:solidFill>
              </a:rPr>
              <a:t>рецензування</a:t>
            </a:r>
            <a:r>
              <a:rPr lang="ru-RU" sz="1400" dirty="0" smtClean="0">
                <a:solidFill>
                  <a:schemeClr val="tx1"/>
                </a:solidFill>
              </a:rPr>
              <a:t> </a:t>
            </a:r>
            <a:r>
              <a:rPr lang="ru-RU" sz="1400" dirty="0" err="1" smtClean="0">
                <a:solidFill>
                  <a:schemeClr val="tx1"/>
                </a:solidFill>
              </a:rPr>
              <a:t>відповідей</a:t>
            </a:r>
            <a:r>
              <a:rPr lang="ru-RU" sz="1400" dirty="0" smtClean="0">
                <a:solidFill>
                  <a:schemeClr val="tx1"/>
                </a:solidFill>
              </a:rPr>
              <a:t> </a:t>
            </a:r>
            <a:r>
              <a:rPr lang="ru-RU" sz="1400" dirty="0" err="1" smtClean="0">
                <a:solidFill>
                  <a:schemeClr val="tx1"/>
                </a:solidFill>
              </a:rPr>
              <a:t>учасниками</a:t>
            </a:r>
            <a:r>
              <a:rPr lang="ru-RU" sz="1400" dirty="0" smtClean="0">
                <a:solidFill>
                  <a:schemeClr val="tx1"/>
                </a:solidFill>
              </a:rPr>
              <a:t> </a:t>
            </a:r>
            <a:r>
              <a:rPr lang="ru-RU" sz="1400" dirty="0" err="1" smtClean="0">
                <a:solidFill>
                  <a:schemeClr val="tx1"/>
                </a:solidFill>
              </a:rPr>
              <a:t>гри</a:t>
            </a:r>
            <a:r>
              <a:rPr lang="ru-RU" sz="1400" dirty="0" smtClean="0">
                <a:solidFill>
                  <a:schemeClr val="tx1"/>
                </a:solidFill>
              </a:rPr>
              <a:t> ;</a:t>
            </a:r>
            <a:br>
              <a:rPr lang="ru-RU" sz="1400" dirty="0" smtClean="0">
                <a:solidFill>
                  <a:schemeClr val="tx1"/>
                </a:solidFill>
              </a:rPr>
            </a:br>
            <a:r>
              <a:rPr lang="ru-RU" sz="1400" dirty="0" err="1" smtClean="0">
                <a:solidFill>
                  <a:schemeClr val="tx1"/>
                </a:solidFill>
              </a:rPr>
              <a:t>самостійне</a:t>
            </a:r>
            <a:r>
              <a:rPr lang="ru-RU" sz="1400" dirty="0" smtClean="0">
                <a:solidFill>
                  <a:schemeClr val="tx1"/>
                </a:solidFill>
              </a:rPr>
              <a:t> </a:t>
            </a:r>
            <a:r>
              <a:rPr lang="ru-RU" sz="1400" dirty="0" err="1" smtClean="0">
                <a:solidFill>
                  <a:schemeClr val="tx1"/>
                </a:solidFill>
              </a:rPr>
              <a:t>виконання</a:t>
            </a:r>
            <a:r>
              <a:rPr lang="ru-RU" sz="1400" dirty="0" smtClean="0">
                <a:solidFill>
                  <a:schemeClr val="tx1"/>
                </a:solidFill>
              </a:rPr>
              <a:t> </a:t>
            </a:r>
            <a:r>
              <a:rPr lang="ru-RU" sz="1400" dirty="0" err="1" smtClean="0">
                <a:solidFill>
                  <a:schemeClr val="tx1"/>
                </a:solidFill>
              </a:rPr>
              <a:t>практичних</a:t>
            </a:r>
            <a:r>
              <a:rPr lang="ru-RU" sz="1400" dirty="0" smtClean="0">
                <a:solidFill>
                  <a:schemeClr val="tx1"/>
                </a:solidFill>
              </a:rPr>
              <a:t> </a:t>
            </a:r>
            <a:r>
              <a:rPr lang="ru-RU" sz="1400" dirty="0" err="1" smtClean="0">
                <a:solidFill>
                  <a:schemeClr val="tx1"/>
                </a:solidFill>
              </a:rPr>
              <a:t>робіт</a:t>
            </a:r>
            <a:r>
              <a:rPr lang="ru-RU" sz="1400" dirty="0" smtClean="0">
                <a:solidFill>
                  <a:schemeClr val="tx1"/>
                </a:solidFill>
              </a:rPr>
              <a:t> ;</a:t>
            </a:r>
            <a:br>
              <a:rPr lang="ru-RU" sz="1400" dirty="0" smtClean="0">
                <a:solidFill>
                  <a:schemeClr val="tx1"/>
                </a:solidFill>
              </a:rPr>
            </a:br>
            <a:r>
              <a:rPr lang="ru-RU" sz="1400" dirty="0" err="1" smtClean="0">
                <a:solidFill>
                  <a:schemeClr val="tx1"/>
                </a:solidFill>
              </a:rPr>
              <a:t>перевірка</a:t>
            </a:r>
            <a:r>
              <a:rPr lang="ru-RU" sz="1400" dirty="0" smtClean="0">
                <a:solidFill>
                  <a:schemeClr val="tx1"/>
                </a:solidFill>
              </a:rPr>
              <a:t> </a:t>
            </a:r>
            <a:r>
              <a:rPr lang="ru-RU" sz="1400" dirty="0" err="1" smtClean="0">
                <a:solidFill>
                  <a:schemeClr val="tx1"/>
                </a:solidFill>
              </a:rPr>
              <a:t>й</a:t>
            </a:r>
            <a:r>
              <a:rPr lang="ru-RU" sz="1400" dirty="0" smtClean="0">
                <a:solidFill>
                  <a:schemeClr val="tx1"/>
                </a:solidFill>
              </a:rPr>
              <a:t> </a:t>
            </a:r>
            <a:r>
              <a:rPr lang="ru-RU" sz="1400" dirty="0" err="1" smtClean="0">
                <a:solidFill>
                  <a:schemeClr val="tx1"/>
                </a:solidFill>
              </a:rPr>
              <a:t>оцінювання</a:t>
            </a:r>
            <a:r>
              <a:rPr lang="ru-RU" sz="1400" dirty="0" smtClean="0">
                <a:solidFill>
                  <a:schemeClr val="tx1"/>
                </a:solidFill>
              </a:rPr>
              <a:t> </a:t>
            </a:r>
            <a:r>
              <a:rPr lang="ru-RU" sz="1400" dirty="0" err="1" smtClean="0">
                <a:solidFill>
                  <a:schemeClr val="tx1"/>
                </a:solidFill>
              </a:rPr>
              <a:t>практичних</a:t>
            </a:r>
            <a:r>
              <a:rPr lang="ru-RU" sz="1400" dirty="0" smtClean="0">
                <a:solidFill>
                  <a:schemeClr val="tx1"/>
                </a:solidFill>
              </a:rPr>
              <a:t> </a:t>
            </a:r>
            <a:r>
              <a:rPr lang="ru-RU" sz="1400" dirty="0" err="1" smtClean="0">
                <a:solidFill>
                  <a:schemeClr val="tx1"/>
                </a:solidFill>
              </a:rPr>
              <a:t>робіт</a:t>
            </a:r>
            <a:r>
              <a:rPr lang="ru-RU" sz="1400" dirty="0" smtClean="0">
                <a:solidFill>
                  <a:schemeClr val="tx1"/>
                </a:solidFill>
              </a:rPr>
              <a:t> ;</a:t>
            </a:r>
            <a:br>
              <a:rPr lang="ru-RU" sz="1400" dirty="0" smtClean="0">
                <a:solidFill>
                  <a:schemeClr val="tx1"/>
                </a:solidFill>
              </a:rPr>
            </a:br>
            <a:r>
              <a:rPr lang="ru-RU" sz="1400" dirty="0" err="1" smtClean="0">
                <a:solidFill>
                  <a:schemeClr val="tx1"/>
                </a:solidFill>
              </a:rPr>
              <a:t>вирішення</a:t>
            </a:r>
            <a:r>
              <a:rPr lang="ru-RU" sz="1400" dirty="0" smtClean="0">
                <a:solidFill>
                  <a:schemeClr val="tx1"/>
                </a:solidFill>
              </a:rPr>
              <a:t> </a:t>
            </a:r>
            <a:r>
              <a:rPr lang="ru-RU" sz="1400" dirty="0" err="1" smtClean="0">
                <a:solidFill>
                  <a:schemeClr val="tx1"/>
                </a:solidFill>
              </a:rPr>
              <a:t>проблемних</a:t>
            </a:r>
            <a:r>
              <a:rPr lang="ru-RU" sz="1400" dirty="0" smtClean="0">
                <a:solidFill>
                  <a:schemeClr val="tx1"/>
                </a:solidFill>
              </a:rPr>
              <a:t> </a:t>
            </a:r>
            <a:r>
              <a:rPr lang="ru-RU" sz="1400" dirty="0" err="1" smtClean="0">
                <a:solidFill>
                  <a:schemeClr val="tx1"/>
                </a:solidFill>
              </a:rPr>
              <a:t>ситуацій</a:t>
            </a:r>
            <a:r>
              <a:rPr lang="ru-RU" sz="1400" dirty="0" smtClean="0">
                <a:solidFill>
                  <a:schemeClr val="tx1"/>
                </a:solidFill>
              </a:rPr>
              <a:t> </a:t>
            </a:r>
            <a:r>
              <a:rPr lang="ru-RU" sz="1400" dirty="0" err="1" smtClean="0">
                <a:solidFill>
                  <a:schemeClr val="tx1"/>
                </a:solidFill>
              </a:rPr>
              <a:t>з</a:t>
            </a:r>
            <a:r>
              <a:rPr lang="ru-RU" sz="1400" dirty="0" smtClean="0">
                <a:solidFill>
                  <a:schemeClr val="tx1"/>
                </a:solidFill>
              </a:rPr>
              <a:t> </a:t>
            </a:r>
            <a:r>
              <a:rPr lang="ru-RU" sz="1400" dirty="0" err="1" smtClean="0">
                <a:solidFill>
                  <a:schemeClr val="tx1"/>
                </a:solidFill>
              </a:rPr>
              <a:t>питань</a:t>
            </a:r>
            <a:r>
              <a:rPr lang="ru-RU" sz="1400" dirty="0" smtClean="0">
                <a:solidFill>
                  <a:schemeClr val="tx1"/>
                </a:solidFill>
              </a:rPr>
              <a:t> </a:t>
            </a:r>
            <a:r>
              <a:rPr lang="ru-RU" sz="1400" dirty="0" err="1" smtClean="0">
                <a:solidFill>
                  <a:schemeClr val="tx1"/>
                </a:solidFill>
              </a:rPr>
              <a:t>охорони</a:t>
            </a:r>
            <a:r>
              <a:rPr lang="ru-RU" sz="1400" dirty="0" smtClean="0">
                <a:solidFill>
                  <a:schemeClr val="tx1"/>
                </a:solidFill>
              </a:rPr>
              <a:t> </a:t>
            </a:r>
            <a:r>
              <a:rPr lang="ru-RU" sz="1400" dirty="0" err="1" smtClean="0">
                <a:solidFill>
                  <a:schemeClr val="tx1"/>
                </a:solidFill>
              </a:rPr>
              <a:t>праці</a:t>
            </a:r>
            <a:r>
              <a:rPr lang="ru-RU" sz="1400" dirty="0" smtClean="0">
                <a:solidFill>
                  <a:schemeClr val="tx1"/>
                </a:solidFill>
              </a:rPr>
              <a:t> ;</a:t>
            </a:r>
            <a:br>
              <a:rPr lang="ru-RU" sz="1400" dirty="0" smtClean="0">
                <a:solidFill>
                  <a:schemeClr val="tx1"/>
                </a:solidFill>
              </a:rPr>
            </a:br>
            <a:r>
              <a:rPr lang="ru-RU" sz="1400" dirty="0" err="1" smtClean="0">
                <a:solidFill>
                  <a:schemeClr val="tx1"/>
                </a:solidFill>
              </a:rPr>
              <a:t>оцінка</a:t>
            </a:r>
            <a:r>
              <a:rPr lang="ru-RU" sz="1400" dirty="0" smtClean="0">
                <a:solidFill>
                  <a:schemeClr val="tx1"/>
                </a:solidFill>
              </a:rPr>
              <a:t> ходу </a:t>
            </a:r>
            <a:r>
              <a:rPr lang="ru-RU" sz="1400" dirty="0" err="1" smtClean="0">
                <a:solidFill>
                  <a:schemeClr val="tx1"/>
                </a:solidFill>
              </a:rPr>
              <a:t>і</a:t>
            </a:r>
            <a:r>
              <a:rPr lang="ru-RU" sz="1400" dirty="0" smtClean="0">
                <a:solidFill>
                  <a:schemeClr val="tx1"/>
                </a:solidFill>
              </a:rPr>
              <a:t> </a:t>
            </a:r>
            <a:r>
              <a:rPr lang="ru-RU" sz="1400" dirty="0" err="1" smtClean="0">
                <a:solidFill>
                  <a:schemeClr val="tx1"/>
                </a:solidFill>
              </a:rPr>
              <a:t>результатів</a:t>
            </a:r>
            <a:r>
              <a:rPr lang="ru-RU" sz="1400" dirty="0" smtClean="0">
                <a:solidFill>
                  <a:schemeClr val="tx1"/>
                </a:solidFill>
              </a:rPr>
              <a:t> </a:t>
            </a:r>
            <a:r>
              <a:rPr lang="ru-RU" sz="1400" dirty="0" err="1" smtClean="0">
                <a:solidFill>
                  <a:schemeClr val="tx1"/>
                </a:solidFill>
              </a:rPr>
              <a:t>гри</a:t>
            </a:r>
            <a:r>
              <a:rPr lang="ru-RU" sz="1400" dirty="0" smtClean="0">
                <a:solidFill>
                  <a:schemeClr val="tx1"/>
                </a:solidFill>
              </a:rPr>
              <a:t> .</a:t>
            </a:r>
            <a:br>
              <a:rPr lang="ru-RU" sz="1400" dirty="0" smtClean="0">
                <a:solidFill>
                  <a:schemeClr val="tx1"/>
                </a:solidFill>
              </a:rPr>
            </a:br>
            <a:endParaRPr lang="ru-RU"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358246" cy="6440510"/>
          </a:xfrm>
        </p:spPr>
        <p:txBody>
          <a:bodyPr anchor="t">
            <a:normAutofit fontScale="90000"/>
          </a:bodyPr>
          <a:lstStyle/>
          <a:p>
            <a:pPr algn="l"/>
            <a:r>
              <a:rPr lang="ru-RU" sz="1400" dirty="0" smtClean="0">
                <a:solidFill>
                  <a:schemeClr val="tx1"/>
                </a:solidFill>
                <a:latin typeface="Times New Roman" pitchFamily="18" charset="0"/>
                <a:cs typeface="Times New Roman" pitchFamily="18" charset="0"/>
              </a:rPr>
              <a:t>4. </a:t>
            </a:r>
            <a:r>
              <a:rPr lang="ru-RU" sz="1400" dirty="0" err="1" smtClean="0">
                <a:solidFill>
                  <a:schemeClr val="tx1"/>
                </a:solidFill>
                <a:latin typeface="Times New Roman" pitchFamily="18" charset="0"/>
                <a:cs typeface="Times New Roman" pitchFamily="18" charset="0"/>
              </a:rPr>
              <a:t>Функції</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експертів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складаються</a:t>
            </a:r>
            <a:r>
              <a:rPr lang="ru-RU" sz="1400" dirty="0" smtClean="0">
                <a:solidFill>
                  <a:schemeClr val="tx1"/>
                </a:solidFill>
                <a:latin typeface="Times New Roman" pitchFamily="18" charset="0"/>
                <a:cs typeface="Times New Roman" pitchFamily="18" charset="0"/>
              </a:rPr>
              <a:t> в тому , </a:t>
            </a:r>
            <a:r>
              <a:rPr lang="ru-RU" sz="1400" dirty="0" err="1" smtClean="0">
                <a:solidFill>
                  <a:schemeClr val="tx1"/>
                </a:solidFill>
                <a:latin typeface="Times New Roman" pitchFamily="18" charset="0"/>
                <a:cs typeface="Times New Roman" pitchFamily="18" charset="0"/>
              </a:rPr>
              <a:t>що</a:t>
            </a:r>
            <a:r>
              <a:rPr lang="ru-RU" sz="1400" dirty="0" smtClean="0">
                <a:solidFill>
                  <a:schemeClr val="tx1"/>
                </a:solidFill>
                <a:latin typeface="Times New Roman" pitchFamily="18" charset="0"/>
                <a:cs typeface="Times New Roman" pitchFamily="18" charset="0"/>
              </a:rPr>
              <a:t> в </a:t>
            </a:r>
            <a:r>
              <a:rPr lang="ru-RU" sz="1400" dirty="0" err="1" smtClean="0">
                <a:solidFill>
                  <a:schemeClr val="tx1"/>
                </a:solidFill>
                <a:latin typeface="Times New Roman" pitchFamily="18" charset="0"/>
                <a:cs typeface="Times New Roman" pitchFamily="18" charset="0"/>
              </a:rPr>
              <a:t>процесі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гриспостерігають</a:t>
            </a:r>
            <a:r>
              <a:rPr lang="ru-RU" sz="1400" dirty="0" smtClean="0">
                <a:solidFill>
                  <a:schemeClr val="tx1"/>
                </a:solidFill>
                <a:latin typeface="Times New Roman" pitchFamily="18" charset="0"/>
                <a:cs typeface="Times New Roman" pitchFamily="18" charset="0"/>
              </a:rPr>
              <a:t> за ходом </a:t>
            </a:r>
            <a:r>
              <a:rPr lang="ru-RU" sz="1400" dirty="0" err="1" smtClean="0">
                <a:solidFill>
                  <a:schemeClr val="tx1"/>
                </a:solidFill>
                <a:latin typeface="Times New Roman" pitchFamily="18" charset="0"/>
                <a:cs typeface="Times New Roman" pitchFamily="18" charset="0"/>
              </a:rPr>
              <a:t>гри</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оцінюють</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відповіді</a:t>
            </a:r>
            <a:r>
              <a:rPr lang="ru-RU" sz="1400" dirty="0" smtClean="0">
                <a:solidFill>
                  <a:schemeClr val="tx1"/>
                </a:solidFill>
                <a:latin typeface="Times New Roman" pitchFamily="18" charset="0"/>
                <a:cs typeface="Times New Roman" pitchFamily="18" charset="0"/>
              </a:rPr>
              <a:t> на </a:t>
            </a:r>
            <a:r>
              <a:rPr lang="ru-RU" sz="1400" dirty="0" err="1" smtClean="0">
                <a:solidFill>
                  <a:schemeClr val="tx1"/>
                </a:solidFill>
                <a:latin typeface="Times New Roman" pitchFamily="18" charset="0"/>
                <a:cs typeface="Times New Roman" pitchFamily="18" charset="0"/>
              </a:rPr>
              <a:t>запитання</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написання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контрольних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завдань</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тестів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дії</a:t>
            </a:r>
            <a:r>
              <a:rPr lang="ru-RU" sz="1400" dirty="0" smtClean="0">
                <a:solidFill>
                  <a:schemeClr val="tx1"/>
                </a:solidFill>
                <a:latin typeface="Times New Roman" pitchFamily="18" charset="0"/>
                <a:cs typeface="Times New Roman" pitchFamily="18" charset="0"/>
              </a:rPr>
              <a:t> команд </a:t>
            </a:r>
            <a:r>
              <a:rPr lang="ru-RU" sz="1400" dirty="0" err="1" smtClean="0">
                <a:solidFill>
                  <a:schemeClr val="tx1"/>
                </a:solidFill>
                <a:latin typeface="Times New Roman" pitchFamily="18" charset="0"/>
                <a:cs typeface="Times New Roman" pitchFamily="18" charset="0"/>
              </a:rPr>
              <a:t>відповідно</a:t>
            </a:r>
            <a:r>
              <a:rPr lang="ru-RU" sz="1400" dirty="0" smtClean="0">
                <a:solidFill>
                  <a:schemeClr val="tx1"/>
                </a:solidFill>
                <a:latin typeface="Times New Roman" pitchFamily="18" charset="0"/>
                <a:cs typeface="Times New Roman" pitchFamily="18" charset="0"/>
              </a:rPr>
              <a:t> до правил та регламенту </a:t>
            </a:r>
            <a:r>
              <a:rPr lang="ru-RU" sz="1400" dirty="0" err="1" smtClean="0">
                <a:solidFill>
                  <a:schemeClr val="tx1"/>
                </a:solidFill>
                <a:latin typeface="Times New Roman" pitchFamily="18" charset="0"/>
                <a:cs typeface="Times New Roman" pitchFamily="18" charset="0"/>
              </a:rPr>
              <a:t>гри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фіксують</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бали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отримані</a:t>
            </a:r>
            <a:r>
              <a:rPr lang="ru-RU" sz="1400" dirty="0" smtClean="0">
                <a:solidFill>
                  <a:schemeClr val="tx1"/>
                </a:solidFill>
                <a:latin typeface="Times New Roman" pitchFamily="18" charset="0"/>
                <a:cs typeface="Times New Roman" pitchFamily="18" charset="0"/>
              </a:rPr>
              <a:t> командами ; </a:t>
            </a:r>
            <a:r>
              <a:rPr lang="ru-RU" sz="1400" dirty="0" err="1" smtClean="0">
                <a:solidFill>
                  <a:schemeClr val="tx1"/>
                </a:solidFill>
                <a:latin typeface="Times New Roman" pitchFamily="18" charset="0"/>
                <a:cs typeface="Times New Roman" pitchFamily="18" charset="0"/>
              </a:rPr>
              <a:t>підсумковують</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бали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дають</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коментар</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підсумків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роботи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гри</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uk-UA" sz="1400" dirty="0" smtClean="0">
                <a:solidFill>
                  <a:schemeClr val="tx1"/>
                </a:solidFill>
                <a:latin typeface="Times New Roman" pitchFamily="18" charset="0"/>
                <a:cs typeface="Times New Roman" pitchFamily="18" charset="0"/>
              </a:rPr>
              <a:t>зараз я проінформую вас з показниками по яким учні будуть оцінюватись у процесі гри ( читаю показники, роздаю експертам)</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 А зараз ми </a:t>
            </a:r>
            <a:r>
              <a:rPr lang="ru-RU" sz="1400" dirty="0" err="1" smtClean="0">
                <a:solidFill>
                  <a:schemeClr val="tx1"/>
                </a:solidFill>
                <a:latin typeface="Times New Roman" pitchFamily="18" charset="0"/>
                <a:cs typeface="Times New Roman" pitchFamily="18" charset="0"/>
              </a:rPr>
              <a:t>з</a:t>
            </a:r>
            <a:r>
              <a:rPr lang="ru-RU" sz="1400" dirty="0" smtClean="0">
                <a:solidFill>
                  <a:schemeClr val="tx1"/>
                </a:solidFill>
                <a:latin typeface="Times New Roman" pitchFamily="18" charset="0"/>
                <a:cs typeface="Times New Roman" pitchFamily="18" charset="0"/>
              </a:rPr>
              <a:t> вами </a:t>
            </a:r>
            <a:r>
              <a:rPr lang="ru-RU" sz="1400" dirty="0" err="1" smtClean="0">
                <a:solidFill>
                  <a:schemeClr val="tx1"/>
                </a:solidFill>
                <a:latin typeface="Times New Roman" pitchFamily="18" charset="0"/>
                <a:cs typeface="Times New Roman" pitchFamily="18" charset="0"/>
              </a:rPr>
              <a:t>складемо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дві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команди</a:t>
            </a:r>
            <a:r>
              <a:rPr lang="ru-RU" sz="1400" dirty="0" smtClean="0">
                <a:solidFill>
                  <a:schemeClr val="tx1"/>
                </a:solidFill>
                <a:latin typeface="Times New Roman" pitchFamily="18" charset="0"/>
                <a:cs typeface="Times New Roman" pitchFamily="18" charset="0"/>
              </a:rPr>
              <a:t> та </a:t>
            </a:r>
            <a:r>
              <a:rPr lang="ru-RU" sz="1400" dirty="0" err="1" smtClean="0">
                <a:solidFill>
                  <a:schemeClr val="tx1"/>
                </a:solidFill>
                <a:latin typeface="Times New Roman" pitchFamily="18" charset="0"/>
                <a:cs typeface="Times New Roman" pitchFamily="18" charset="0"/>
              </a:rPr>
              <a:t>виберемо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їх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капітанів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назви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щоб</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було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цікавіше</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 </a:t>
            </a:r>
            <a:r>
              <a:rPr lang="ru-RU" sz="1400" dirty="0" err="1" smtClean="0">
                <a:solidFill>
                  <a:schemeClr val="tx1"/>
                </a:solidFill>
                <a:latin typeface="Times New Roman" pitchFamily="18" charset="0"/>
                <a:cs typeface="Times New Roman" pitchFamily="18" charset="0"/>
              </a:rPr>
              <a:t>Команди</a:t>
            </a:r>
            <a:r>
              <a:rPr lang="ru-RU" sz="1400" dirty="0" smtClean="0">
                <a:solidFill>
                  <a:schemeClr val="tx1"/>
                </a:solidFill>
                <a:latin typeface="Times New Roman" pitchFamily="18" charset="0"/>
                <a:cs typeface="Times New Roman" pitchFamily="18" charset="0"/>
              </a:rPr>
              <a:t> ми </a:t>
            </a:r>
            <a:r>
              <a:rPr lang="ru-RU" sz="1400" dirty="0" err="1" smtClean="0">
                <a:solidFill>
                  <a:schemeClr val="tx1"/>
                </a:solidFill>
                <a:latin typeface="Times New Roman" pitchFamily="18" charset="0"/>
                <a:cs typeface="Times New Roman" pitchFamily="18" charset="0"/>
              </a:rPr>
              <a:t>вибрали</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Послухайте</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тепер</a:t>
            </a:r>
            <a:r>
              <a:rPr lang="ru-RU" sz="1400" dirty="0" smtClean="0">
                <a:solidFill>
                  <a:schemeClr val="tx1"/>
                </a:solidFill>
                <a:latin typeface="Times New Roman" pitchFamily="18" charset="0"/>
                <a:cs typeface="Times New Roman" pitchFamily="18" charset="0"/>
              </a:rPr>
              <a:t> поясненная </a:t>
            </a:r>
            <a:r>
              <a:rPr lang="ru-RU" sz="1400" dirty="0" err="1" smtClean="0">
                <a:solidFill>
                  <a:schemeClr val="tx1"/>
                </a:solidFill>
                <a:latin typeface="Times New Roman" pitchFamily="18" charset="0"/>
                <a:cs typeface="Times New Roman" pitchFamily="18" charset="0"/>
              </a:rPr>
              <a:t>навчального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матеріалу</a:t>
            </a:r>
            <a:r>
              <a:rPr lang="ru-RU" sz="1400" dirty="0" smtClean="0">
                <a:solidFill>
                  <a:schemeClr val="tx1"/>
                </a:solidFill>
                <a:latin typeface="Times New Roman" pitchFamily="18" charset="0"/>
                <a:cs typeface="Times New Roman" pitchFamily="18" charset="0"/>
              </a:rPr>
              <a:t> за </a:t>
            </a:r>
            <a:r>
              <a:rPr lang="ru-RU" sz="1400" dirty="0" err="1" smtClean="0">
                <a:solidFill>
                  <a:schemeClr val="tx1"/>
                </a:solidFill>
                <a:latin typeface="Times New Roman" pitchFamily="18" charset="0"/>
                <a:cs typeface="Times New Roman" pitchFamily="18" charset="0"/>
              </a:rPr>
              <a:t>нашою</a:t>
            </a:r>
            <a:r>
              <a:rPr lang="ru-RU" sz="1400" dirty="0" smtClean="0">
                <a:solidFill>
                  <a:schemeClr val="tx1"/>
                </a:solidFill>
                <a:latin typeface="Times New Roman" pitchFamily="18" charset="0"/>
                <a:cs typeface="Times New Roman" pitchFamily="18" charset="0"/>
              </a:rPr>
              <a:t> темою ( </a:t>
            </a:r>
            <a:r>
              <a:rPr lang="ru-RU" sz="1400" dirty="0" err="1" smtClean="0">
                <a:solidFill>
                  <a:schemeClr val="tx1"/>
                </a:solidFill>
                <a:latin typeface="Times New Roman" pitchFamily="18" charset="0"/>
                <a:cs typeface="Times New Roman" pitchFamily="18" charset="0"/>
              </a:rPr>
              <a:t>назва</a:t>
            </a:r>
            <a:r>
              <a:rPr lang="ru-RU" sz="1400" dirty="0" smtClean="0">
                <a:solidFill>
                  <a:schemeClr val="tx1"/>
                </a:solidFill>
                <a:latin typeface="Times New Roman" pitchFamily="18" charset="0"/>
                <a:cs typeface="Times New Roman" pitchFamily="18" charset="0"/>
              </a:rPr>
              <a:t> теми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При </a:t>
            </a:r>
            <a:r>
              <a:rPr lang="ru-RU" sz="1400" dirty="0" err="1" smtClean="0">
                <a:solidFill>
                  <a:schemeClr val="tx1"/>
                </a:solidFill>
                <a:latin typeface="Times New Roman" pitchFamily="18" charset="0"/>
                <a:cs typeface="Times New Roman" pitchFamily="18" charset="0"/>
              </a:rPr>
              <a:t>окінцюванні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з'єднання</a:t>
            </a:r>
            <a:r>
              <a:rPr lang="ru-RU" sz="1400" dirty="0" smtClean="0">
                <a:solidFill>
                  <a:schemeClr val="tx1"/>
                </a:solidFill>
                <a:latin typeface="Times New Roman" pitchFamily="18" charset="0"/>
                <a:cs typeface="Times New Roman" pitchFamily="18" charset="0"/>
              </a:rPr>
              <a:t> жил проводу ми </a:t>
            </a:r>
            <a:r>
              <a:rPr lang="ru-RU" sz="1400" dirty="0" err="1" smtClean="0">
                <a:solidFill>
                  <a:schemeClr val="tx1"/>
                </a:solidFill>
                <a:latin typeface="Times New Roman" pitchFamily="18" charset="0"/>
                <a:cs typeface="Times New Roman" pitchFamily="18" charset="0"/>
              </a:rPr>
              <a:t>повинні</a:t>
            </a:r>
            <a:r>
              <a:rPr lang="ru-RU" sz="1400" dirty="0" smtClean="0">
                <a:solidFill>
                  <a:schemeClr val="tx1"/>
                </a:solidFill>
                <a:latin typeface="Times New Roman" pitchFamily="18" charset="0"/>
                <a:cs typeface="Times New Roman" pitchFamily="18" charset="0"/>
              </a:rPr>
              <a:t> знати , </a:t>
            </a:r>
            <a:r>
              <a:rPr lang="ru-RU" sz="1400" dirty="0" err="1" smtClean="0">
                <a:solidFill>
                  <a:schemeClr val="tx1"/>
                </a:solidFill>
                <a:latin typeface="Times New Roman" pitchFamily="18" charset="0"/>
                <a:cs typeface="Times New Roman" pitchFamily="18" charset="0"/>
              </a:rPr>
              <a:t>що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інструмент</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яким</a:t>
            </a:r>
            <a:r>
              <a:rPr lang="ru-RU" sz="1400" dirty="0" smtClean="0">
                <a:solidFill>
                  <a:schemeClr val="tx1"/>
                </a:solidFill>
                <a:latin typeface="Times New Roman" pitchFamily="18" charset="0"/>
                <a:cs typeface="Times New Roman" pitchFamily="18" charset="0"/>
              </a:rPr>
              <a:t> ми </a:t>
            </a:r>
            <a:r>
              <a:rPr lang="ru-RU" sz="1400" dirty="0" err="1" smtClean="0">
                <a:solidFill>
                  <a:schemeClr val="tx1"/>
                </a:solidFill>
                <a:latin typeface="Times New Roman" pitchFamily="18" charset="0"/>
                <a:cs typeface="Times New Roman" pitchFamily="18" charset="0"/>
              </a:rPr>
              <a:t>працюємо</a:t>
            </a:r>
            <a:r>
              <a:rPr lang="ru-RU" sz="1400" dirty="0" smtClean="0">
                <a:solidFill>
                  <a:schemeClr val="tx1"/>
                </a:solidFill>
                <a:latin typeface="Times New Roman" pitchFamily="18" charset="0"/>
                <a:cs typeface="Times New Roman" pitchFamily="18" charset="0"/>
              </a:rPr>
              <a:t> повинен бути у </a:t>
            </a:r>
            <a:r>
              <a:rPr lang="ru-RU" sz="1400" dirty="0" err="1" smtClean="0">
                <a:solidFill>
                  <a:schemeClr val="tx1"/>
                </a:solidFill>
                <a:latin typeface="Times New Roman" pitchFamily="18" charset="0"/>
                <a:cs typeface="Times New Roman" pitchFamily="18" charset="0"/>
              </a:rPr>
              <a:t>належному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стані</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відповідати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технічним</a:t>
            </a:r>
            <a:r>
              <a:rPr lang="ru-RU" sz="1400" dirty="0" smtClean="0">
                <a:solidFill>
                  <a:schemeClr val="tx1"/>
                </a:solidFill>
                <a:latin typeface="Times New Roman" pitchFamily="18" charset="0"/>
                <a:cs typeface="Times New Roman" pitchFamily="18" charset="0"/>
              </a:rPr>
              <a:t> нормам , </a:t>
            </a:r>
            <a:r>
              <a:rPr lang="ru-RU" sz="1400" dirty="0" err="1" smtClean="0">
                <a:solidFill>
                  <a:schemeClr val="tx1"/>
                </a:solidFill>
                <a:latin typeface="Times New Roman" pitchFamily="18" charset="0"/>
                <a:cs typeface="Times New Roman" pitchFamily="18" charset="0"/>
              </a:rPr>
              <a:t>тобто</a:t>
            </a:r>
            <a:r>
              <a:rPr lang="ru-RU" sz="1400" dirty="0" smtClean="0">
                <a:solidFill>
                  <a:schemeClr val="tx1"/>
                </a:solidFill>
                <a:latin typeface="Times New Roman" pitchFamily="18" charset="0"/>
                <a:cs typeface="Times New Roman" pitchFamily="18" charset="0"/>
              </a:rPr>
              <a:t> ручки на </a:t>
            </a:r>
            <a:r>
              <a:rPr lang="ru-RU" sz="1400" dirty="0" err="1" smtClean="0">
                <a:solidFill>
                  <a:schemeClr val="tx1"/>
                </a:solidFill>
                <a:latin typeface="Times New Roman" pitchFamily="18" charset="0"/>
                <a:cs typeface="Times New Roman" pitchFamily="18" charset="0"/>
              </a:rPr>
              <a:t>інструментах</a:t>
            </a:r>
            <a:r>
              <a:rPr lang="ru-RU" sz="1400" dirty="0" smtClean="0">
                <a:solidFill>
                  <a:schemeClr val="tx1"/>
                </a:solidFill>
                <a:latin typeface="Times New Roman" pitchFamily="18" charset="0"/>
                <a:cs typeface="Times New Roman" pitchFamily="18" charset="0"/>
              </a:rPr>
              <a:t> не </a:t>
            </a:r>
            <a:r>
              <a:rPr lang="ru-RU" sz="1400" dirty="0" err="1" smtClean="0">
                <a:solidFill>
                  <a:schemeClr val="tx1"/>
                </a:solidFill>
                <a:latin typeface="Times New Roman" pitchFamily="18" charset="0"/>
                <a:cs typeface="Times New Roman" pitchFamily="18" charset="0"/>
              </a:rPr>
              <a:t>повинні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хитатись</a:t>
            </a:r>
            <a:r>
              <a:rPr lang="ru-RU" sz="1400" dirty="0" smtClean="0">
                <a:solidFill>
                  <a:schemeClr val="tx1"/>
                </a:solidFill>
                <a:latin typeface="Times New Roman" pitchFamily="18" charset="0"/>
                <a:cs typeface="Times New Roman" pitchFamily="18" charset="0"/>
              </a:rPr>
              <a:t> , бути </a:t>
            </a:r>
            <a:r>
              <a:rPr lang="ru-RU" sz="1400" dirty="0" err="1" smtClean="0">
                <a:solidFill>
                  <a:schemeClr val="tx1"/>
                </a:solidFill>
                <a:latin typeface="Times New Roman" pitchFamily="18" charset="0"/>
                <a:cs typeface="Times New Roman" pitchFamily="18" charset="0"/>
              </a:rPr>
              <a:t>заізольованими</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лезо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монтерського</a:t>
            </a:r>
            <a:r>
              <a:rPr lang="ru-RU" sz="1400" dirty="0" smtClean="0">
                <a:solidFill>
                  <a:schemeClr val="tx1"/>
                </a:solidFill>
                <a:latin typeface="Times New Roman" pitchFamily="18" charset="0"/>
                <a:cs typeface="Times New Roman" pitchFamily="18" charset="0"/>
              </a:rPr>
              <a:t> ножа </a:t>
            </a:r>
            <a:r>
              <a:rPr lang="ru-RU" sz="1400" dirty="0" err="1" smtClean="0">
                <a:solidFill>
                  <a:schemeClr val="tx1"/>
                </a:solidFill>
                <a:latin typeface="Times New Roman" pitchFamily="18" charset="0"/>
                <a:cs typeface="Times New Roman" pitchFamily="18" charset="0"/>
              </a:rPr>
              <a:t>також</a:t>
            </a:r>
            <a:r>
              <a:rPr lang="ru-RU" sz="1400" dirty="0" smtClean="0">
                <a:solidFill>
                  <a:schemeClr val="tx1"/>
                </a:solidFill>
                <a:latin typeface="Times New Roman" pitchFamily="18" charset="0"/>
                <a:cs typeface="Times New Roman" pitchFamily="18" charset="0"/>
              </a:rPr>
              <a:t> повинно </a:t>
            </a:r>
            <a:r>
              <a:rPr lang="ru-RU" sz="1400" dirty="0" err="1" smtClean="0">
                <a:solidFill>
                  <a:schemeClr val="tx1"/>
                </a:solidFill>
                <a:latin typeface="Times New Roman" pitchFamily="18" charset="0"/>
                <a:cs typeface="Times New Roman" pitchFamily="18" charset="0"/>
              </a:rPr>
              <a:t>міцно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триматись</a:t>
            </a:r>
            <a:r>
              <a:rPr lang="ru-RU" sz="1400" dirty="0" smtClean="0">
                <a:solidFill>
                  <a:schemeClr val="tx1"/>
                </a:solidFill>
                <a:latin typeface="Times New Roman" pitchFamily="18" charset="0"/>
                <a:cs typeface="Times New Roman" pitchFamily="18" charset="0"/>
              </a:rPr>
              <a:t> на </a:t>
            </a:r>
            <a:r>
              <a:rPr lang="ru-RU" sz="1400" dirty="0" err="1" smtClean="0">
                <a:solidFill>
                  <a:schemeClr val="tx1"/>
                </a:solidFill>
                <a:latin typeface="Times New Roman" pitchFamily="18" charset="0"/>
                <a:cs typeface="Times New Roman" pitchFamily="18" charset="0"/>
              </a:rPr>
              <a:t>рукоятці</a:t>
            </a:r>
            <a:r>
              <a:rPr lang="ru-RU" sz="1400" dirty="0" smtClean="0">
                <a:solidFill>
                  <a:schemeClr val="tx1"/>
                </a:solidFill>
                <a:latin typeface="Times New Roman" pitchFamily="18" charset="0"/>
                <a:cs typeface="Times New Roman" pitchFamily="18" charset="0"/>
              </a:rPr>
              <a:t> ножа . Коли </a:t>
            </a:r>
            <a:r>
              <a:rPr lang="ru-RU" sz="1400" dirty="0" err="1" smtClean="0">
                <a:solidFill>
                  <a:schemeClr val="tx1"/>
                </a:solidFill>
                <a:latin typeface="Times New Roman" pitchFamily="18" charset="0"/>
                <a:cs typeface="Times New Roman" pitchFamily="18" charset="0"/>
              </a:rPr>
              <a:t>ви</a:t>
            </a:r>
            <a:r>
              <a:rPr lang="ru-RU" sz="1400" dirty="0" smtClean="0">
                <a:solidFill>
                  <a:schemeClr val="tx1"/>
                </a:solidFill>
                <a:latin typeface="Times New Roman" pitchFamily="18" charset="0"/>
                <a:cs typeface="Times New Roman" pitchFamily="18" charset="0"/>
              </a:rPr>
              <a:t> почнете </a:t>
            </a:r>
            <a:r>
              <a:rPr lang="ru-RU" sz="1400" dirty="0" err="1" smtClean="0">
                <a:solidFill>
                  <a:schemeClr val="tx1"/>
                </a:solidFill>
                <a:latin typeface="Times New Roman" pitchFamily="18" charset="0"/>
                <a:cs typeface="Times New Roman" pitchFamily="18" charset="0"/>
              </a:rPr>
              <a:t>знімати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ізоляцію</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a:t>
            </a:r>
            <a:r>
              <a:rPr lang="ru-RU" sz="1400" dirty="0" smtClean="0">
                <a:solidFill>
                  <a:schemeClr val="tx1"/>
                </a:solidFill>
                <a:latin typeface="Times New Roman" pitchFamily="18" charset="0"/>
                <a:cs typeface="Times New Roman" pitchFamily="18" charset="0"/>
              </a:rPr>
              <a:t> проводу , </a:t>
            </a:r>
            <a:r>
              <a:rPr lang="ru-RU" sz="1400" dirty="0" err="1" smtClean="0">
                <a:solidFill>
                  <a:schemeClr val="tx1"/>
                </a:solidFill>
                <a:latin typeface="Times New Roman" pitchFamily="18" charset="0"/>
                <a:cs typeface="Times New Roman" pitchFamily="18" charset="0"/>
              </a:rPr>
              <a:t>монтерський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ніж</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повинні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тримати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під</a:t>
            </a:r>
            <a:r>
              <a:rPr lang="ru-RU" sz="1400" dirty="0" smtClean="0">
                <a:solidFill>
                  <a:schemeClr val="tx1"/>
                </a:solidFill>
                <a:latin typeface="Times New Roman" pitchFamily="18" charset="0"/>
                <a:cs typeface="Times New Roman" pitchFamily="18" charset="0"/>
              </a:rPr>
              <a:t> кутом 45* </a:t>
            </a:r>
            <a:r>
              <a:rPr lang="ru-RU" sz="1400" dirty="0" err="1" smtClean="0">
                <a:solidFill>
                  <a:schemeClr val="tx1"/>
                </a:solidFill>
                <a:latin typeface="Times New Roman" pitchFamily="18" charset="0"/>
                <a:cs typeface="Times New Roman" pitchFamily="18" charset="0"/>
              </a:rPr>
              <a:t>від</a:t>
            </a:r>
            <a:r>
              <a:rPr lang="ru-RU" sz="1400" dirty="0" smtClean="0">
                <a:solidFill>
                  <a:schemeClr val="tx1"/>
                </a:solidFill>
                <a:latin typeface="Times New Roman" pitchFamily="18" charset="0"/>
                <a:cs typeface="Times New Roman" pitchFamily="18" charset="0"/>
              </a:rPr>
              <a:t> себе </a:t>
            </a:r>
            <a:r>
              <a:rPr lang="ru-RU" sz="1400" dirty="0" err="1" smtClean="0">
                <a:solidFill>
                  <a:schemeClr val="tx1"/>
                </a:solidFill>
                <a:latin typeface="Times New Roman" pitchFamily="18" charset="0"/>
                <a:cs typeface="Times New Roman" pitchFamily="18" charset="0"/>
              </a:rPr>
              <a:t>лезом</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щоб</a:t>
            </a:r>
            <a:r>
              <a:rPr lang="ru-RU" sz="1400" dirty="0" smtClean="0">
                <a:solidFill>
                  <a:schemeClr val="tx1"/>
                </a:solidFill>
                <a:latin typeface="Times New Roman" pitchFamily="18" charset="0"/>
                <a:cs typeface="Times New Roman" pitchFamily="18" charset="0"/>
              </a:rPr>
              <a:t> не </a:t>
            </a:r>
            <a:r>
              <a:rPr lang="ru-RU" sz="1400" dirty="0" err="1" smtClean="0">
                <a:solidFill>
                  <a:schemeClr val="tx1"/>
                </a:solidFill>
                <a:latin typeface="Times New Roman" pitchFamily="18" charset="0"/>
                <a:cs typeface="Times New Roman" pitchFamily="18" charset="0"/>
              </a:rPr>
              <a:t>отримати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поранень</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ізоляцію</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знімають</a:t>
            </a:r>
            <a:r>
              <a:rPr lang="ru-RU" sz="1400" dirty="0" smtClean="0">
                <a:solidFill>
                  <a:schemeClr val="tx1"/>
                </a:solidFill>
                <a:latin typeface="Times New Roman" pitchFamily="18" charset="0"/>
                <a:cs typeface="Times New Roman" pitchFamily="18" charset="0"/>
              </a:rPr>
              <a:t> на </a:t>
            </a:r>
            <a:r>
              <a:rPr lang="ru-RU" sz="1400" dirty="0" err="1" smtClean="0">
                <a:solidFill>
                  <a:schemeClr val="tx1"/>
                </a:solidFill>
                <a:latin typeface="Times New Roman" pitchFamily="18" charset="0"/>
                <a:cs typeface="Times New Roman" pitchFamily="18" charset="0"/>
              </a:rPr>
              <a:t>відстані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достатньому</a:t>
            </a:r>
            <a:r>
              <a:rPr lang="ru-RU" sz="1400" dirty="0" smtClean="0">
                <a:solidFill>
                  <a:schemeClr val="tx1"/>
                </a:solidFill>
                <a:latin typeface="Times New Roman" pitchFamily="18" charset="0"/>
                <a:cs typeface="Times New Roman" pitchFamily="18" charset="0"/>
              </a:rPr>
              <a:t> для </a:t>
            </a:r>
            <a:r>
              <a:rPr lang="ru-RU" sz="1400" dirty="0" err="1" smtClean="0">
                <a:solidFill>
                  <a:schemeClr val="tx1"/>
                </a:solidFill>
                <a:latin typeface="Times New Roman" pitchFamily="18" charset="0"/>
                <a:cs typeface="Times New Roman" pitchFamily="18" charset="0"/>
              </a:rPr>
              <a:t>вигибу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кільця</a:t>
            </a:r>
            <a:r>
              <a:rPr lang="ru-RU" sz="1400" dirty="0" smtClean="0">
                <a:solidFill>
                  <a:schemeClr val="tx1"/>
                </a:solidFill>
                <a:latin typeface="Times New Roman" pitchFamily="18" charset="0"/>
                <a:cs typeface="Times New Roman" pitchFamily="18" charset="0"/>
              </a:rPr>
              <a:t> + 3-4 мм . </a:t>
            </a:r>
            <a:r>
              <a:rPr lang="ru-RU" sz="1400" dirty="0" err="1" smtClean="0">
                <a:solidFill>
                  <a:schemeClr val="tx1"/>
                </a:solidFill>
                <a:latin typeface="Times New Roman" pitchFamily="18" charset="0"/>
                <a:cs typeface="Times New Roman" pitchFamily="18" charset="0"/>
              </a:rPr>
              <a:t>Потім</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зачистити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оголену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частину</a:t>
            </a:r>
            <a:r>
              <a:rPr lang="ru-RU" sz="1400" dirty="0" smtClean="0">
                <a:solidFill>
                  <a:schemeClr val="tx1"/>
                </a:solidFill>
                <a:latin typeface="Times New Roman" pitchFamily="18" charset="0"/>
                <a:cs typeface="Times New Roman" pitchFamily="18" charset="0"/>
              </a:rPr>
              <a:t> жили до </a:t>
            </a:r>
            <a:r>
              <a:rPr lang="ru-RU" sz="1400" dirty="0" err="1" smtClean="0">
                <a:solidFill>
                  <a:schemeClr val="tx1"/>
                </a:solidFill>
                <a:latin typeface="Times New Roman" pitchFamily="18" charset="0"/>
                <a:cs typeface="Times New Roman" pitchFamily="18" charset="0"/>
              </a:rPr>
              <a:t>металевого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блиску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наждачним</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папіром</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під</a:t>
            </a:r>
            <a:r>
              <a:rPr lang="ru-RU" sz="1400" dirty="0" smtClean="0">
                <a:solidFill>
                  <a:schemeClr val="tx1"/>
                </a:solidFill>
                <a:latin typeface="Times New Roman" pitchFamily="18" charset="0"/>
                <a:cs typeface="Times New Roman" pitchFamily="18" charset="0"/>
              </a:rPr>
              <a:t> шаром </a:t>
            </a:r>
            <a:r>
              <a:rPr lang="ru-RU" sz="1400" dirty="0" err="1" smtClean="0">
                <a:solidFill>
                  <a:schemeClr val="tx1"/>
                </a:solidFill>
                <a:latin typeface="Times New Roman" pitchFamily="18" charset="0"/>
                <a:cs typeface="Times New Roman" pitchFamily="18" charset="0"/>
              </a:rPr>
              <a:t>вазеліну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Покрити</a:t>
            </a:r>
            <a:r>
              <a:rPr lang="ru-RU" sz="1400" dirty="0" smtClean="0">
                <a:solidFill>
                  <a:schemeClr val="tx1"/>
                </a:solidFill>
                <a:latin typeface="Times New Roman" pitchFamily="18" charset="0"/>
                <a:cs typeface="Times New Roman" pitchFamily="18" charset="0"/>
              </a:rPr>
              <a:t> шаром </a:t>
            </a:r>
            <a:r>
              <a:rPr lang="ru-RU" sz="1400" dirty="0" err="1" smtClean="0">
                <a:solidFill>
                  <a:schemeClr val="tx1"/>
                </a:solidFill>
                <a:latin typeface="Times New Roman" pitchFamily="18" charset="0"/>
                <a:cs typeface="Times New Roman" pitchFamily="18" charset="0"/>
              </a:rPr>
              <a:t>кварцевазеліновою</a:t>
            </a:r>
            <a:r>
              <a:rPr lang="ru-RU" sz="1400" dirty="0" smtClean="0">
                <a:solidFill>
                  <a:schemeClr val="tx1"/>
                </a:solidFill>
                <a:latin typeface="Times New Roman" pitchFamily="18" charset="0"/>
                <a:cs typeface="Times New Roman" pitchFamily="18" charset="0"/>
              </a:rPr>
              <a:t> постою </a:t>
            </a:r>
            <a:r>
              <a:rPr lang="ru-RU" sz="1400" dirty="0" err="1" smtClean="0">
                <a:solidFill>
                  <a:schemeClr val="tx1"/>
                </a:solidFill>
                <a:latin typeface="Times New Roman" pitchFamily="18" charset="0"/>
                <a:cs typeface="Times New Roman" pitchFamily="18" charset="0"/>
              </a:rPr>
              <a:t>негайно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після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її</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зачищення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щоб</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запобігти</a:t>
            </a:r>
            <a:r>
              <a:rPr lang="ru-RU" sz="1400" dirty="0" smtClean="0">
                <a:solidFill>
                  <a:schemeClr val="tx1"/>
                </a:solidFill>
                <a:latin typeface="Times New Roman" pitchFamily="18" charset="0"/>
                <a:cs typeface="Times New Roman" pitchFamily="18" charset="0"/>
              </a:rPr>
              <a:t> доступ </a:t>
            </a:r>
            <a:r>
              <a:rPr lang="ru-RU" sz="1400" dirty="0" err="1" smtClean="0">
                <a:solidFill>
                  <a:schemeClr val="tx1"/>
                </a:solidFill>
                <a:latin typeface="Times New Roman" pitchFamily="18" charset="0"/>
                <a:cs typeface="Times New Roman" pitchFamily="18" charset="0"/>
              </a:rPr>
              <a:t>повітря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вологи</a:t>
            </a:r>
            <a:r>
              <a:rPr lang="ru-RU" sz="1400" dirty="0" smtClean="0">
                <a:solidFill>
                  <a:schemeClr val="tx1"/>
                </a:solidFill>
                <a:latin typeface="Times New Roman" pitchFamily="18" charset="0"/>
                <a:cs typeface="Times New Roman" pitchFamily="18" charset="0"/>
              </a:rPr>
              <a:t> до </a:t>
            </a:r>
            <a:r>
              <a:rPr lang="ru-RU" sz="1400" dirty="0" err="1" smtClean="0">
                <a:solidFill>
                  <a:schemeClr val="tx1"/>
                </a:solidFill>
                <a:latin typeface="Times New Roman" pitchFamily="18" charset="0"/>
                <a:cs typeface="Times New Roman" pitchFamily="18" charset="0"/>
              </a:rPr>
              <a:t>місця</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цей</a:t>
            </a:r>
            <a:r>
              <a:rPr lang="ru-RU" sz="1400" dirty="0" smtClean="0">
                <a:solidFill>
                  <a:schemeClr val="tx1"/>
                </a:solidFill>
                <a:latin typeface="Times New Roman" pitchFamily="18" charset="0"/>
                <a:cs typeface="Times New Roman" pitchFamily="18" charset="0"/>
              </a:rPr>
              <a:t> шар пасти повинен </a:t>
            </a:r>
            <a:r>
              <a:rPr lang="ru-RU" sz="1400" dirty="0" err="1" smtClean="0">
                <a:solidFill>
                  <a:schemeClr val="tx1"/>
                </a:solidFill>
                <a:latin typeface="Times New Roman" pitchFamily="18" charset="0"/>
                <a:cs typeface="Times New Roman" pitchFamily="18" charset="0"/>
              </a:rPr>
              <a:t>рівномірно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розподілятись</a:t>
            </a:r>
            <a:r>
              <a:rPr lang="ru-RU" sz="1400" dirty="0" smtClean="0">
                <a:solidFill>
                  <a:schemeClr val="tx1"/>
                </a:solidFill>
                <a:latin typeface="Times New Roman" pitchFamily="18" charset="0"/>
                <a:cs typeface="Times New Roman" pitchFamily="18" charset="0"/>
              </a:rPr>
              <a:t> по </a:t>
            </a:r>
            <a:r>
              <a:rPr lang="ru-RU" sz="1400" dirty="0" err="1" smtClean="0">
                <a:solidFill>
                  <a:schemeClr val="tx1"/>
                </a:solidFill>
                <a:latin typeface="Times New Roman" pitchFamily="18" charset="0"/>
                <a:cs typeface="Times New Roman" pitchFamily="18" charset="0"/>
              </a:rPr>
              <a:t>всій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зачищеній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частині</a:t>
            </a:r>
            <a:r>
              <a:rPr lang="ru-RU" sz="1400" dirty="0" smtClean="0">
                <a:solidFill>
                  <a:schemeClr val="tx1"/>
                </a:solidFill>
                <a:latin typeface="Times New Roman" pitchFamily="18" charset="0"/>
                <a:cs typeface="Times New Roman" pitchFamily="18" charset="0"/>
              </a:rPr>
              <a:t> жили .</a:t>
            </a:r>
            <a:r>
              <a:rPr lang="ru-RU" sz="1400" dirty="0" err="1" smtClean="0">
                <a:solidFill>
                  <a:schemeClr val="tx1"/>
                </a:solidFill>
                <a:latin typeface="Times New Roman" pitchFamily="18" charset="0"/>
                <a:cs typeface="Times New Roman" pitchFamily="18" charset="0"/>
              </a:rPr>
              <a:t>Ні</a:t>
            </a:r>
            <a:r>
              <a:rPr lang="ru-RU" sz="1400" dirty="0" smtClean="0">
                <a:solidFill>
                  <a:schemeClr val="tx1"/>
                </a:solidFill>
                <a:latin typeface="Times New Roman" pitchFamily="18" charset="0"/>
                <a:cs typeface="Times New Roman" pitchFamily="18" charset="0"/>
              </a:rPr>
              <a:t> в </a:t>
            </a:r>
            <a:r>
              <a:rPr lang="ru-RU" sz="1400" dirty="0" err="1" smtClean="0">
                <a:solidFill>
                  <a:schemeClr val="tx1"/>
                </a:solidFill>
                <a:latin typeface="Times New Roman" pitchFamily="18" charset="0"/>
                <a:cs typeface="Times New Roman" pitchFamily="18" charset="0"/>
              </a:rPr>
              <a:t>якому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разі</a:t>
            </a:r>
            <a:r>
              <a:rPr lang="ru-RU" sz="1400" dirty="0" smtClean="0">
                <a:solidFill>
                  <a:schemeClr val="tx1"/>
                </a:solidFill>
                <a:latin typeface="Times New Roman" pitchFamily="18" charset="0"/>
                <a:cs typeface="Times New Roman" pitchFamily="18" charset="0"/>
              </a:rPr>
              <a:t> не треба </a:t>
            </a:r>
            <a:r>
              <a:rPr lang="ru-RU" sz="1400" dirty="0" err="1" smtClean="0">
                <a:solidFill>
                  <a:schemeClr val="tx1"/>
                </a:solidFill>
                <a:latin typeface="Times New Roman" pitchFamily="18" charset="0"/>
                <a:cs typeface="Times New Roman" pitchFamily="18" charset="0"/>
              </a:rPr>
              <a:t>зачищати</a:t>
            </a:r>
            <a:r>
              <a:rPr lang="ru-RU" sz="1400" dirty="0" smtClean="0">
                <a:solidFill>
                  <a:schemeClr val="tx1"/>
                </a:solidFill>
                <a:latin typeface="Times New Roman" pitchFamily="18" charset="0"/>
                <a:cs typeface="Times New Roman" pitchFamily="18" charset="0"/>
              </a:rPr>
              <a:t> жилу </a:t>
            </a:r>
            <a:r>
              <a:rPr lang="ru-RU" sz="1400" dirty="0" err="1" smtClean="0">
                <a:solidFill>
                  <a:schemeClr val="tx1"/>
                </a:solidFill>
                <a:latin typeface="Times New Roman" pitchFamily="18" charset="0"/>
                <a:cs typeface="Times New Roman" pitchFamily="18" charset="0"/>
              </a:rPr>
              <a:t>ножем</a:t>
            </a:r>
            <a:r>
              <a:rPr lang="ru-RU" sz="1400" dirty="0" smtClean="0">
                <a:solidFill>
                  <a:schemeClr val="tx1"/>
                </a:solidFill>
                <a:latin typeface="Times New Roman" pitchFamily="18" charset="0"/>
                <a:cs typeface="Times New Roman" pitchFamily="18" charset="0"/>
              </a:rPr>
              <a:t> особливо </a:t>
            </a:r>
            <a:r>
              <a:rPr lang="ru-RU" sz="1400" dirty="0" err="1" smtClean="0">
                <a:solidFill>
                  <a:schemeClr val="tx1"/>
                </a:solidFill>
                <a:latin typeface="Times New Roman" pitchFamily="18" charset="0"/>
                <a:cs typeface="Times New Roman" pitchFamily="18" charset="0"/>
              </a:rPr>
              <a:t>алюмінієву</a:t>
            </a:r>
            <a:r>
              <a:rPr lang="ru-RU" sz="1400" dirty="0" smtClean="0">
                <a:solidFill>
                  <a:schemeClr val="tx1"/>
                </a:solidFill>
                <a:latin typeface="Times New Roman" pitchFamily="18" charset="0"/>
                <a:cs typeface="Times New Roman" pitchFamily="18" charset="0"/>
              </a:rPr>
              <a:t> . У </a:t>
            </a:r>
            <a:r>
              <a:rPr lang="ru-RU" sz="1400" dirty="0" err="1" smtClean="0">
                <a:solidFill>
                  <a:schemeClr val="tx1"/>
                </a:solidFill>
                <a:latin typeface="Times New Roman" pitchFamily="18" charset="0"/>
                <a:cs typeface="Times New Roman" pitchFamily="18" charset="0"/>
              </a:rPr>
              <a:t>зрівнянні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міддю</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алюміній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має</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низьку</a:t>
            </a:r>
            <a:r>
              <a:rPr lang="ru-RU" sz="1400" dirty="0" smtClean="0">
                <a:solidFill>
                  <a:schemeClr val="tx1"/>
                </a:solidFill>
                <a:latin typeface="Times New Roman" pitchFamily="18" charset="0"/>
                <a:cs typeface="Times New Roman" pitchFamily="18" charset="0"/>
              </a:rPr>
              <a:t> межу </a:t>
            </a:r>
            <a:r>
              <a:rPr lang="ru-RU" sz="1400" dirty="0" err="1" smtClean="0">
                <a:solidFill>
                  <a:schemeClr val="tx1"/>
                </a:solidFill>
                <a:latin typeface="Times New Roman" pitchFamily="18" charset="0"/>
                <a:cs typeface="Times New Roman" pitchFamily="18" charset="0"/>
              </a:rPr>
              <a:t>текучості</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якщо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алюмінієві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контакти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надмірно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закріпити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гвинтом</a:t>
            </a:r>
            <a:r>
              <a:rPr lang="ru-RU" sz="1400" dirty="0" smtClean="0">
                <a:solidFill>
                  <a:schemeClr val="tx1"/>
                </a:solidFill>
                <a:latin typeface="Times New Roman" pitchFamily="18" charset="0"/>
                <a:cs typeface="Times New Roman" pitchFamily="18" charset="0"/>
              </a:rPr>
              <a:t> , то </a:t>
            </a:r>
            <a:r>
              <a:rPr lang="ru-RU" sz="1400" dirty="0" err="1" smtClean="0">
                <a:solidFill>
                  <a:schemeClr val="tx1"/>
                </a:solidFill>
                <a:latin typeface="Times New Roman" pitchFamily="18" charset="0"/>
                <a:cs typeface="Times New Roman" pitchFamily="18" charset="0"/>
              </a:rPr>
              <a:t>з</a:t>
            </a:r>
            <a:r>
              <a:rPr lang="ru-RU" sz="1400" dirty="0" smtClean="0">
                <a:solidFill>
                  <a:schemeClr val="tx1"/>
                </a:solidFill>
                <a:latin typeface="Times New Roman" pitchFamily="18" charset="0"/>
                <a:cs typeface="Times New Roman" pitchFamily="18" charset="0"/>
              </a:rPr>
              <a:t> часом </a:t>
            </a:r>
            <a:r>
              <a:rPr lang="ru-RU" sz="1400" dirty="0" err="1" smtClean="0">
                <a:solidFill>
                  <a:schemeClr val="tx1"/>
                </a:solidFill>
                <a:latin typeface="Times New Roman" pitchFamily="18" charset="0"/>
                <a:cs typeface="Times New Roman" pitchFamily="18" charset="0"/>
              </a:rPr>
              <a:t>воно</a:t>
            </a:r>
            <a:r>
              <a:rPr lang="ru-RU" sz="1400" dirty="0" smtClean="0">
                <a:solidFill>
                  <a:schemeClr val="tx1"/>
                </a:solidFill>
                <a:latin typeface="Times New Roman" pitchFamily="18" charset="0"/>
                <a:cs typeface="Times New Roman" pitchFamily="18" charset="0"/>
              </a:rPr>
              <a:t> стане </a:t>
            </a:r>
            <a:r>
              <a:rPr lang="ru-RU" sz="1400" dirty="0" err="1" smtClean="0">
                <a:solidFill>
                  <a:schemeClr val="tx1"/>
                </a:solidFill>
                <a:latin typeface="Times New Roman" pitchFamily="18" charset="0"/>
                <a:cs typeface="Times New Roman" pitchFamily="18" charset="0"/>
              </a:rPr>
              <a:t>слабішим</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Одже</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алюміній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має</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вагомі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недоліки</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це</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труднощі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пов'язані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монтажем</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електричного</a:t>
            </a:r>
            <a:r>
              <a:rPr lang="ru-RU" sz="1400" dirty="0" smtClean="0">
                <a:solidFill>
                  <a:schemeClr val="tx1"/>
                </a:solidFill>
                <a:latin typeface="Times New Roman" pitchFamily="18" charset="0"/>
                <a:cs typeface="Times New Roman" pitchFamily="18" charset="0"/>
              </a:rPr>
              <a:t> контакту .</a:t>
            </a:r>
            <a:r>
              <a:rPr lang="ru-RU" sz="1400" dirty="0" smtClean="0">
                <a:solidFill>
                  <a:schemeClr val="tx1"/>
                </a:solidFill>
              </a:rPr>
              <a:t> </a:t>
            </a:r>
            <a:r>
              <a:rPr lang="ru-RU" sz="1600" dirty="0" err="1" smtClean="0">
                <a:solidFill>
                  <a:schemeClr val="tx1"/>
                </a:solidFill>
                <a:latin typeface="Times New Roman" pitchFamily="18" charset="0"/>
                <a:cs typeface="Times New Roman" pitchFamily="18" charset="0"/>
              </a:rPr>
              <a:t>Далі</a:t>
            </a:r>
            <a:r>
              <a:rPr lang="ru-RU" sz="1600" dirty="0" smtClean="0">
                <a:solidFill>
                  <a:schemeClr val="tx1"/>
                </a:solidFill>
                <a:latin typeface="Times New Roman" pitchFamily="18" charset="0"/>
                <a:cs typeface="Times New Roman" pitchFamily="18" charset="0"/>
              </a:rPr>
              <a:t> ми </a:t>
            </a:r>
            <a:r>
              <a:rPr lang="ru-RU" sz="1600" dirty="0" err="1" smtClean="0">
                <a:solidFill>
                  <a:schemeClr val="tx1"/>
                </a:solidFill>
                <a:latin typeface="Times New Roman" pitchFamily="18" charset="0"/>
                <a:cs typeface="Times New Roman" pitchFamily="18" charset="0"/>
              </a:rPr>
              <a:t>згинаємо</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підготовлений</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кінець</a:t>
            </a:r>
            <a:r>
              <a:rPr lang="ru-RU" sz="1600" dirty="0" smtClean="0">
                <a:solidFill>
                  <a:schemeClr val="tx1"/>
                </a:solidFill>
                <a:latin typeface="Times New Roman" pitchFamily="18" charset="0"/>
                <a:cs typeface="Times New Roman" pitchFamily="18" charset="0"/>
              </a:rPr>
              <a:t> жили " </a:t>
            </a:r>
            <a:r>
              <a:rPr lang="ru-RU" sz="1600" dirty="0" err="1" smtClean="0">
                <a:solidFill>
                  <a:schemeClr val="tx1"/>
                </a:solidFill>
                <a:latin typeface="Times New Roman" pitchFamily="18" charset="0"/>
                <a:cs typeface="Times New Roman" pitchFamily="18" charset="0"/>
              </a:rPr>
              <a:t>кільцем</a:t>
            </a:r>
            <a:r>
              <a:rPr lang="ru-RU" sz="1600" dirty="0" smtClean="0">
                <a:solidFill>
                  <a:schemeClr val="tx1"/>
                </a:solidFill>
                <a:latin typeface="Times New Roman" pitchFamily="18" charset="0"/>
                <a:cs typeface="Times New Roman" pitchFamily="18" charset="0"/>
              </a:rPr>
              <a:t> " </a:t>
            </a:r>
            <a:r>
              <a:rPr lang="ru-RU" sz="1600" dirty="0" err="1" smtClean="0">
                <a:solidFill>
                  <a:schemeClr val="tx1"/>
                </a:solidFill>
                <a:latin typeface="Times New Roman" pitchFamily="18" charset="0"/>
                <a:cs typeface="Times New Roman" pitchFamily="18" charset="0"/>
              </a:rPr>
              <a:t>під</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діаметр</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гвинта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круглогубцями</a:t>
            </a:r>
            <a:r>
              <a:rPr lang="ru-RU" sz="1600" dirty="0" smtClean="0">
                <a:solidFill>
                  <a:schemeClr val="tx1"/>
                </a:solidFill>
                <a:latin typeface="Times New Roman" pitchFamily="18" charset="0"/>
                <a:cs typeface="Times New Roman" pitchFamily="18" charset="0"/>
              </a:rPr>
              <a:t> за часовою </a:t>
            </a:r>
            <a:r>
              <a:rPr lang="ru-RU" sz="1600" dirty="0" err="1" smtClean="0">
                <a:solidFill>
                  <a:schemeClr val="tx1"/>
                </a:solidFill>
                <a:latin typeface="Times New Roman" pitchFamily="18" charset="0"/>
                <a:cs typeface="Times New Roman" pitchFamily="18" charset="0"/>
              </a:rPr>
              <a:t>стрілкою</a:t>
            </a:r>
            <a:r>
              <a:rPr lang="ru-RU" sz="1600" dirty="0" smtClean="0">
                <a:solidFill>
                  <a:schemeClr val="tx1"/>
                </a:solidFill>
                <a:latin typeface="Times New Roman" pitchFamily="18" charset="0"/>
                <a:cs typeface="Times New Roman" pitchFamily="18" charset="0"/>
              </a:rPr>
              <a:t> , </a:t>
            </a:r>
            <a:r>
              <a:rPr lang="ru-RU" sz="1600" dirty="0" err="1" smtClean="0">
                <a:solidFill>
                  <a:schemeClr val="tx1"/>
                </a:solidFill>
                <a:latin typeface="Times New Roman" pitchFamily="18" charset="0"/>
                <a:cs typeface="Times New Roman" pitchFamily="18" charset="0"/>
              </a:rPr>
              <a:t>потім</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щільно</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притискаємо</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підготовлене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кільце</a:t>
            </a:r>
            <a:r>
              <a:rPr lang="ru-RU" sz="1600" dirty="0" smtClean="0">
                <a:solidFill>
                  <a:schemeClr val="tx1"/>
                </a:solidFill>
                <a:latin typeface="Times New Roman" pitchFamily="18" charset="0"/>
                <a:cs typeface="Times New Roman" pitchFamily="18" charset="0"/>
              </a:rPr>
              <a:t> до планки </a:t>
            </a:r>
            <a:r>
              <a:rPr lang="ru-RU" sz="1600" dirty="0" err="1" smtClean="0">
                <a:solidFill>
                  <a:schemeClr val="tx1"/>
                </a:solidFill>
                <a:latin typeface="Times New Roman" pitchFamily="18" charset="0"/>
                <a:cs typeface="Times New Roman" pitchFamily="18" charset="0"/>
              </a:rPr>
              <a:t>гвинтом</a:t>
            </a:r>
            <a:r>
              <a:rPr lang="ru-RU" sz="1600" dirty="0" smtClean="0">
                <a:solidFill>
                  <a:schemeClr val="tx1"/>
                </a:solidFill>
                <a:latin typeface="Times New Roman" pitchFamily="18" charset="0"/>
                <a:cs typeface="Times New Roman" pitchFamily="18" charset="0"/>
              </a:rPr>
              <a:t> через </a:t>
            </a:r>
            <a:r>
              <a:rPr lang="ru-RU" sz="1600" dirty="0" err="1" smtClean="0">
                <a:solidFill>
                  <a:schemeClr val="tx1"/>
                </a:solidFill>
                <a:latin typeface="Times New Roman" pitchFamily="18" charset="0"/>
                <a:cs typeface="Times New Roman" pitchFamily="18" charset="0"/>
              </a:rPr>
              <a:t>обмежуючий</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пристрій</a:t>
            </a:r>
            <a:r>
              <a:rPr lang="ru-RU" sz="1600" dirty="0" smtClean="0">
                <a:solidFill>
                  <a:schemeClr val="tx1"/>
                </a:solidFill>
                <a:latin typeface="Times New Roman" pitchFamily="18" charset="0"/>
                <a:cs typeface="Times New Roman" pitchFamily="18" charset="0"/>
              </a:rPr>
              <a:t> та </a:t>
            </a:r>
            <a:r>
              <a:rPr lang="ru-RU" sz="1600" dirty="0" err="1" smtClean="0">
                <a:solidFill>
                  <a:schemeClr val="tx1"/>
                </a:solidFill>
                <a:latin typeface="Times New Roman" pitchFamily="18" charset="0"/>
                <a:cs typeface="Times New Roman" pitchFamily="18" charset="0"/>
              </a:rPr>
              <a:t>пружинячу</a:t>
            </a:r>
            <a:r>
              <a:rPr lang="ru-RU" sz="1600" dirty="0" smtClean="0">
                <a:solidFill>
                  <a:schemeClr val="tx1"/>
                </a:solidFill>
                <a:latin typeface="Times New Roman" pitchFamily="18" charset="0"/>
                <a:cs typeface="Times New Roman" pitchFamily="18" charset="0"/>
              </a:rPr>
              <a:t> шайбу за </a:t>
            </a:r>
            <a:r>
              <a:rPr lang="ru-RU" sz="1600" dirty="0" err="1" smtClean="0">
                <a:solidFill>
                  <a:schemeClr val="tx1"/>
                </a:solidFill>
                <a:latin typeface="Times New Roman" pitchFamily="18" charset="0"/>
                <a:cs typeface="Times New Roman" pitchFamily="18" charset="0"/>
              </a:rPr>
              <a:t>допомогою</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викрутки</a:t>
            </a:r>
            <a:r>
              <a:rPr lang="ru-RU" sz="1600" dirty="0" smtClean="0">
                <a:solidFill>
                  <a:schemeClr val="tx1"/>
                </a:solidFill>
                <a:latin typeface="Times New Roman" pitchFamily="18" charset="0"/>
                <a:cs typeface="Times New Roman" pitchFamily="18" charset="0"/>
              </a:rPr>
              <a:t> . І </a:t>
            </a:r>
            <a:r>
              <a:rPr lang="ru-RU" sz="1600" dirty="0" err="1" smtClean="0">
                <a:solidFill>
                  <a:schemeClr val="tx1"/>
                </a:solidFill>
                <a:latin typeface="Times New Roman" pitchFamily="18" charset="0"/>
                <a:cs typeface="Times New Roman" pitchFamily="18" charset="0"/>
              </a:rPr>
              <a:t>кінцевий</a:t>
            </a:r>
            <a:r>
              <a:rPr lang="ru-RU" sz="1600" dirty="0" smtClean="0">
                <a:solidFill>
                  <a:schemeClr val="tx1"/>
                </a:solidFill>
                <a:latin typeface="Times New Roman" pitchFamily="18" charset="0"/>
                <a:cs typeface="Times New Roman" pitchFamily="18" charset="0"/>
              </a:rPr>
              <a:t> результат буде коли </a:t>
            </a:r>
            <a:r>
              <a:rPr lang="ru-RU" sz="1600" dirty="0" err="1" smtClean="0">
                <a:solidFill>
                  <a:schemeClr val="tx1"/>
                </a:solidFill>
                <a:latin typeface="Times New Roman" pitchFamily="18" charset="0"/>
                <a:cs typeface="Times New Roman" pitchFamily="18" charset="0"/>
              </a:rPr>
              <a:t>затиск</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з'єднаними</a:t>
            </a:r>
            <a:r>
              <a:rPr lang="ru-RU" sz="1600" dirty="0" smtClean="0">
                <a:solidFill>
                  <a:schemeClr val="tx1"/>
                </a:solidFill>
                <a:latin typeface="Times New Roman" pitchFamily="18" charset="0"/>
                <a:cs typeface="Times New Roman" pitchFamily="18" charset="0"/>
              </a:rPr>
              <a:t> проводами </a:t>
            </a:r>
            <a:r>
              <a:rPr lang="ru-RU" sz="1600" dirty="0" err="1" smtClean="0">
                <a:solidFill>
                  <a:schemeClr val="tx1"/>
                </a:solidFill>
                <a:latin typeface="Times New Roman" pitchFamily="18" charset="0"/>
                <a:cs typeface="Times New Roman" pitchFamily="18" charset="0"/>
              </a:rPr>
              <a:t>влаштуємо</a:t>
            </a:r>
            <a:r>
              <a:rPr lang="ru-RU" sz="1600" dirty="0" smtClean="0">
                <a:solidFill>
                  <a:schemeClr val="tx1"/>
                </a:solidFill>
                <a:latin typeface="Times New Roman" pitchFamily="18" charset="0"/>
                <a:cs typeface="Times New Roman" pitchFamily="18" charset="0"/>
              </a:rPr>
              <a:t> у корпус та </a:t>
            </a:r>
            <a:r>
              <a:rPr lang="ru-RU" sz="1600" dirty="0" err="1" smtClean="0">
                <a:solidFill>
                  <a:schemeClr val="tx1"/>
                </a:solidFill>
                <a:latin typeface="Times New Roman" pitchFamily="18" charset="0"/>
                <a:cs typeface="Times New Roman" pitchFamily="18" charset="0"/>
              </a:rPr>
              <a:t>закриємо</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кришкою</a:t>
            </a:r>
            <a:r>
              <a:rPr lang="ru-RU" sz="1600" dirty="0" smtClean="0">
                <a:solidFill>
                  <a:schemeClr val="tx1"/>
                </a:solidFill>
                <a:latin typeface="Times New Roman" pitchFamily="18" charset="0"/>
                <a:cs typeface="Times New Roman" pitchFamily="18" charset="0"/>
              </a:rPr>
              <a:t> . </a:t>
            </a:r>
            <a:r>
              <a:rPr lang="ru-RU" sz="1600" dirty="0" err="1" smtClean="0">
                <a:solidFill>
                  <a:schemeClr val="tx1"/>
                </a:solidFill>
                <a:latin typeface="Times New Roman" pitchFamily="18" charset="0"/>
                <a:cs typeface="Times New Roman" pitchFamily="18" charset="0"/>
              </a:rPr>
              <a:t>Затиск</a:t>
            </a:r>
            <a:r>
              <a:rPr lang="ru-RU" sz="1600" dirty="0" smtClean="0">
                <a:solidFill>
                  <a:schemeClr val="tx1"/>
                </a:solidFill>
                <a:latin typeface="Times New Roman" pitchFamily="18" charset="0"/>
                <a:cs typeface="Times New Roman" pitchFamily="18" charset="0"/>
              </a:rPr>
              <a:t> не </a:t>
            </a:r>
            <a:r>
              <a:rPr lang="ru-RU" sz="1600" dirty="0" err="1" smtClean="0">
                <a:solidFill>
                  <a:schemeClr val="tx1"/>
                </a:solidFill>
                <a:latin typeface="Times New Roman" pitchFamily="18" charset="0"/>
                <a:cs typeface="Times New Roman" pitchFamily="18" charset="0"/>
              </a:rPr>
              <a:t>ізолюємо</a:t>
            </a:r>
            <a:r>
              <a:rPr lang="ru-RU" sz="1600" dirty="0" smtClean="0">
                <a:solidFill>
                  <a:schemeClr val="tx1"/>
                </a:solidFill>
                <a:latin typeface="Times New Roman" pitchFamily="18" charset="0"/>
                <a:cs typeface="Times New Roman" pitchFamily="18" charset="0"/>
              </a:rPr>
              <a:t> , </a:t>
            </a:r>
            <a:r>
              <a:rPr lang="ru-RU" sz="1600" dirty="0" err="1" smtClean="0">
                <a:solidFill>
                  <a:schemeClr val="tx1"/>
                </a:solidFill>
                <a:latin typeface="Times New Roman" pitchFamily="18" charset="0"/>
                <a:cs typeface="Times New Roman" pitchFamily="18" charset="0"/>
              </a:rPr>
              <a:t>тощо</a:t>
            </a:r>
            <a:r>
              <a:rPr lang="ru-RU" sz="1600" dirty="0" smtClean="0">
                <a:solidFill>
                  <a:schemeClr val="tx1"/>
                </a:solidFill>
                <a:latin typeface="Times New Roman" pitchFamily="18" charset="0"/>
                <a:cs typeface="Times New Roman" pitchFamily="18" charset="0"/>
              </a:rPr>
              <a:t> корпус </a:t>
            </a:r>
            <a:r>
              <a:rPr lang="ru-RU" sz="1600" dirty="0" err="1" smtClean="0">
                <a:solidFill>
                  <a:schemeClr val="tx1"/>
                </a:solidFill>
                <a:latin typeface="Times New Roman" pitchFamily="18" charset="0"/>
                <a:cs typeface="Times New Roman" pitchFamily="18" charset="0"/>
              </a:rPr>
              <a:t>виготовляють</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ізоляційного</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матеріалу</a:t>
            </a:r>
            <a:r>
              <a:rPr lang="ru-RU" sz="1600" dirty="0" smtClean="0">
                <a:solidFill>
                  <a:schemeClr val="tx1"/>
                </a:solidFill>
                <a:latin typeface="Times New Roman" pitchFamily="18" charset="0"/>
                <a:cs typeface="Times New Roman" pitchFamily="18" charset="0"/>
              </a:rPr>
              <a:t>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err="1" smtClean="0">
                <a:solidFill>
                  <a:schemeClr val="tx1"/>
                </a:solidFill>
                <a:latin typeface="Times New Roman" pitchFamily="18" charset="0"/>
                <a:cs typeface="Times New Roman" pitchFamily="18" charset="0"/>
              </a:rPr>
              <a:t>Якщо</a:t>
            </a:r>
            <a:r>
              <a:rPr lang="ru-RU" sz="1600" dirty="0" smtClean="0">
                <a:solidFill>
                  <a:schemeClr val="tx1"/>
                </a:solidFill>
                <a:latin typeface="Times New Roman" pitchFamily="18" charset="0"/>
                <a:cs typeface="Times New Roman" pitchFamily="18" charset="0"/>
              </a:rPr>
              <a:t> для вас все </a:t>
            </a:r>
            <a:r>
              <a:rPr lang="ru-RU" sz="1600" dirty="0" err="1" smtClean="0">
                <a:solidFill>
                  <a:schemeClr val="tx1"/>
                </a:solidFill>
                <a:latin typeface="Times New Roman" pitchFamily="18" charset="0"/>
                <a:cs typeface="Times New Roman" pitchFamily="18" charset="0"/>
              </a:rPr>
              <a:t>це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зрозуміло</a:t>
            </a:r>
            <a:r>
              <a:rPr lang="ru-RU" sz="1600" dirty="0" smtClean="0">
                <a:solidFill>
                  <a:schemeClr val="tx1"/>
                </a:solidFill>
                <a:latin typeface="Times New Roman" pitchFamily="18" charset="0"/>
                <a:cs typeface="Times New Roman" pitchFamily="18" charset="0"/>
              </a:rPr>
              <a:t> давайте </a:t>
            </a:r>
            <a:r>
              <a:rPr lang="ru-RU" sz="1600" dirty="0" err="1" smtClean="0">
                <a:solidFill>
                  <a:schemeClr val="tx1"/>
                </a:solidFill>
                <a:latin typeface="Times New Roman" pitchFamily="18" charset="0"/>
                <a:cs typeface="Times New Roman" pitchFamily="18" charset="0"/>
              </a:rPr>
              <a:t>закріпемо</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матеріал</a:t>
            </a:r>
            <a:r>
              <a:rPr lang="ru-RU" sz="1600" dirty="0" smtClean="0">
                <a:solidFill>
                  <a:schemeClr val="tx1"/>
                </a:solidFill>
                <a:latin typeface="Times New Roman" pitchFamily="18" charset="0"/>
                <a:cs typeface="Times New Roman" pitchFamily="18" charset="0"/>
              </a:rPr>
              <a:t> : </a:t>
            </a:r>
            <a:r>
              <a:rPr lang="ru-RU" sz="1600" dirty="0" err="1" smtClean="0">
                <a:solidFill>
                  <a:schemeClr val="tx1"/>
                </a:solidFill>
                <a:latin typeface="Times New Roman" pitchFamily="18" charset="0"/>
                <a:cs typeface="Times New Roman" pitchFamily="18" charset="0"/>
              </a:rPr>
              <a:t>Питання</a:t>
            </a:r>
            <a:r>
              <a:rPr lang="ru-RU" sz="1600" dirty="0" smtClean="0">
                <a:solidFill>
                  <a:schemeClr val="tx1"/>
                </a:solidFill>
                <a:latin typeface="Times New Roman" pitchFamily="18" charset="0"/>
                <a:cs typeface="Times New Roman" pitchFamily="18" charset="0"/>
              </a:rPr>
              <a:t> для 1 </a:t>
            </a:r>
            <a:r>
              <a:rPr lang="ru-RU" sz="1600" dirty="0" err="1" smtClean="0">
                <a:solidFill>
                  <a:schemeClr val="tx1"/>
                </a:solidFill>
                <a:latin typeface="Times New Roman" pitchFamily="18" charset="0"/>
                <a:cs typeface="Times New Roman" pitchFamily="18" charset="0"/>
              </a:rPr>
              <a:t>команди</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назвіть</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покажіть</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інструменти</a:t>
            </a:r>
            <a:r>
              <a:rPr lang="ru-RU" sz="1600" dirty="0" smtClean="0">
                <a:solidFill>
                  <a:schemeClr val="tx1"/>
                </a:solidFill>
                <a:latin typeface="Times New Roman" pitchFamily="18" charset="0"/>
                <a:cs typeface="Times New Roman" pitchFamily="18" charset="0"/>
              </a:rPr>
              <a:t> , </a:t>
            </a:r>
            <a:r>
              <a:rPr lang="ru-RU" sz="1600" dirty="0" err="1" smtClean="0">
                <a:solidFill>
                  <a:schemeClr val="tx1"/>
                </a:solidFill>
                <a:latin typeface="Times New Roman" pitchFamily="18" charset="0"/>
                <a:cs typeface="Times New Roman" pitchFamily="18" charset="0"/>
              </a:rPr>
              <a:t>які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застосовуються</a:t>
            </a:r>
            <a:r>
              <a:rPr lang="ru-RU" sz="1600" dirty="0" smtClean="0">
                <a:solidFill>
                  <a:schemeClr val="tx1"/>
                </a:solidFill>
                <a:latin typeface="Times New Roman" pitchFamily="18" charset="0"/>
                <a:cs typeface="Times New Roman" pitchFamily="18" charset="0"/>
              </a:rPr>
              <a:t> при </a:t>
            </a:r>
            <a:r>
              <a:rPr lang="ru-RU" sz="1600" dirty="0" err="1" smtClean="0">
                <a:solidFill>
                  <a:schemeClr val="tx1"/>
                </a:solidFill>
                <a:latin typeface="Times New Roman" pitchFamily="18" charset="0"/>
                <a:cs typeface="Times New Roman" pitchFamily="18" charset="0"/>
              </a:rPr>
              <a:t>роботі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з'єднання</a:t>
            </a:r>
            <a:r>
              <a:rPr lang="ru-RU" sz="1600" dirty="0" smtClean="0">
                <a:solidFill>
                  <a:schemeClr val="tx1"/>
                </a:solidFill>
                <a:latin typeface="Times New Roman" pitchFamily="18" charset="0"/>
                <a:cs typeface="Times New Roman" pitchFamily="18" charset="0"/>
              </a:rPr>
              <a:t> жил проводу ;</a:t>
            </a:r>
            <a:br>
              <a:rPr lang="ru-RU" sz="1600" dirty="0" smtClean="0">
                <a:solidFill>
                  <a:schemeClr val="tx1"/>
                </a:solidFill>
                <a:latin typeface="Times New Roman" pitchFamily="18" charset="0"/>
                <a:cs typeface="Times New Roman" pitchFamily="18" charset="0"/>
              </a:rPr>
            </a:br>
            <a:r>
              <a:rPr lang="ru-RU" sz="1600" dirty="0" err="1" smtClean="0">
                <a:solidFill>
                  <a:schemeClr val="tx1"/>
                </a:solidFill>
                <a:latin typeface="Times New Roman" pitchFamily="18" charset="0"/>
                <a:cs typeface="Times New Roman" pitchFamily="18" charset="0"/>
              </a:rPr>
              <a:t>Питання</a:t>
            </a:r>
            <a:r>
              <a:rPr lang="ru-RU" sz="1600" dirty="0" smtClean="0">
                <a:solidFill>
                  <a:schemeClr val="tx1"/>
                </a:solidFill>
                <a:latin typeface="Times New Roman" pitchFamily="18" charset="0"/>
                <a:cs typeface="Times New Roman" pitchFamily="18" charset="0"/>
              </a:rPr>
              <a:t> для 2 </a:t>
            </a:r>
            <a:r>
              <a:rPr lang="ru-RU" sz="1600" dirty="0" err="1" smtClean="0">
                <a:solidFill>
                  <a:schemeClr val="tx1"/>
                </a:solidFill>
                <a:latin typeface="Times New Roman" pitchFamily="18" charset="0"/>
                <a:cs typeface="Times New Roman" pitchFamily="18" charset="0"/>
              </a:rPr>
              <a:t>команди</a:t>
            </a:r>
            <a:r>
              <a:rPr lang="ru-RU" sz="1600" dirty="0" smtClean="0">
                <a:solidFill>
                  <a:schemeClr val="tx1"/>
                </a:solidFill>
                <a:latin typeface="Times New Roman" pitchFamily="18" charset="0"/>
                <a:cs typeface="Times New Roman" pitchFamily="18" charset="0"/>
              </a:rPr>
              <a:t> - як </a:t>
            </a:r>
            <a:r>
              <a:rPr lang="ru-RU" sz="1600" dirty="0" err="1" smtClean="0">
                <a:solidFill>
                  <a:schemeClr val="tx1"/>
                </a:solidFill>
                <a:latin typeface="Times New Roman" pitchFamily="18" charset="0"/>
                <a:cs typeface="Times New Roman" pitchFamily="18" charset="0"/>
              </a:rPr>
              <a:t>виконують</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з'єднання</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алюмінієвого</a:t>
            </a:r>
            <a:r>
              <a:rPr lang="ru-RU" sz="1600" dirty="0" smtClean="0">
                <a:solidFill>
                  <a:schemeClr val="tx1"/>
                </a:solidFill>
                <a:latin typeface="Times New Roman" pitchFamily="18" charset="0"/>
                <a:cs typeface="Times New Roman" pitchFamily="18" charset="0"/>
              </a:rPr>
              <a:t> проводу </a:t>
            </a:r>
            <a:r>
              <a:rPr lang="ru-RU" sz="1600" dirty="0" err="1" smtClean="0">
                <a:solidFill>
                  <a:schemeClr val="tx1"/>
                </a:solidFill>
                <a:latin typeface="Times New Roman" pitchFamily="18" charset="0"/>
                <a:cs typeface="Times New Roman" pitchFamily="18" charset="0"/>
              </a:rPr>
              <a:t>з</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мідним</a:t>
            </a:r>
            <a:r>
              <a:rPr lang="ru-RU" sz="1600" dirty="0" smtClean="0">
                <a:solidFill>
                  <a:schemeClr val="tx1"/>
                </a:solidFill>
                <a:latin typeface="Times New Roman" pitchFamily="18" charset="0"/>
                <a:cs typeface="Times New Roman" pitchFamily="18" charset="0"/>
              </a:rPr>
              <a:t> ?</a:t>
            </a:r>
            <a:r>
              <a:rPr lang="ru-RU" sz="4000" dirty="0" smtClean="0">
                <a:solidFill>
                  <a:schemeClr val="tx1"/>
                </a:solidFill>
              </a:rPr>
              <a:t/>
            </a:r>
            <a:br>
              <a:rPr lang="ru-RU" sz="4000" dirty="0" smtClean="0">
                <a:solidFill>
                  <a:schemeClr val="tx1"/>
                </a:solidFill>
              </a:rPr>
            </a:br>
            <a:r>
              <a:rPr lang="ru-RU" dirty="0" smtClean="0"/>
              <a:t/>
            </a:r>
            <a:br>
              <a:rPr lang="ru-RU" dirty="0" smtClean="0"/>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6369072"/>
          </a:xfrm>
        </p:spPr>
        <p:txBody>
          <a:bodyPr anchor="t">
            <a:normAutofit/>
          </a:bodyPr>
          <a:lstStyle/>
          <a:p>
            <a:pPr algn="l"/>
            <a:r>
              <a:rPr lang="ru-RU" sz="1400" dirty="0" smtClean="0">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А </a:t>
            </a:r>
            <a:r>
              <a:rPr lang="ru-RU" sz="1400" dirty="0" err="1" smtClean="0">
                <a:solidFill>
                  <a:schemeClr val="tx1"/>
                </a:solidFill>
                <a:latin typeface="Times New Roman" pitchFamily="18" charset="0"/>
                <a:cs typeface="Times New Roman" pitchFamily="18" charset="0"/>
              </a:rPr>
              <a:t>тепер</a:t>
            </a:r>
            <a:r>
              <a:rPr lang="ru-RU" sz="1400" dirty="0" smtClean="0">
                <a:solidFill>
                  <a:schemeClr val="tx1"/>
                </a:solidFill>
                <a:latin typeface="Times New Roman" pitchFamily="18" charset="0"/>
                <a:cs typeface="Times New Roman" pitchFamily="18" charset="0"/>
              </a:rPr>
              <a:t> я </a:t>
            </a:r>
            <a:r>
              <a:rPr lang="ru-RU" sz="1400" dirty="0" err="1" smtClean="0">
                <a:solidFill>
                  <a:schemeClr val="tx1"/>
                </a:solidFill>
                <a:latin typeface="Times New Roman" pitchFamily="18" charset="0"/>
                <a:cs typeface="Times New Roman" pitchFamily="18" charset="0"/>
              </a:rPr>
              <a:t>роздам</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кожній</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команді</a:t>
            </a:r>
            <a:r>
              <a:rPr lang="ru-RU" sz="1400" dirty="0" smtClean="0">
                <a:solidFill>
                  <a:schemeClr val="tx1"/>
                </a:solidFill>
                <a:latin typeface="Times New Roman" pitchFamily="18" charset="0"/>
                <a:cs typeface="Times New Roman" pitchFamily="18" charset="0"/>
              </a:rPr>
              <a:t> по 2 </a:t>
            </a:r>
            <a:r>
              <a:rPr lang="ru-RU" sz="1400" dirty="0" err="1" smtClean="0">
                <a:solidFill>
                  <a:schemeClr val="tx1"/>
                </a:solidFill>
                <a:latin typeface="Times New Roman" pitchFamily="18" charset="0"/>
                <a:cs typeface="Times New Roman" pitchFamily="18" charset="0"/>
              </a:rPr>
              <a:t>контр.завдання</a:t>
            </a:r>
            <a:r>
              <a:rPr lang="ru-RU" sz="1400" dirty="0" smtClean="0">
                <a:solidFill>
                  <a:schemeClr val="tx1"/>
                </a:solidFill>
                <a:latin typeface="Times New Roman" pitchFamily="18" charset="0"/>
                <a:cs typeface="Times New Roman" pitchFamily="18" charset="0"/>
              </a:rPr>
              <a:t> (теста)для </a:t>
            </a:r>
            <a:r>
              <a:rPr lang="ru-RU" sz="1400" dirty="0" err="1" smtClean="0">
                <a:solidFill>
                  <a:schemeClr val="tx1"/>
                </a:solidFill>
                <a:latin typeface="Times New Roman" pitchFamily="18" charset="0"/>
                <a:cs typeface="Times New Roman" pitchFamily="18" charset="0"/>
              </a:rPr>
              <a:t>учнів</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назвати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прізвища</a:t>
            </a:r>
            <a:r>
              <a:rPr lang="ru-RU" sz="1400" dirty="0" smtClean="0">
                <a:solidFill>
                  <a:schemeClr val="tx1"/>
                </a:solidFill>
                <a:latin typeface="Times New Roman" pitchFamily="18" charset="0"/>
                <a:cs typeface="Times New Roman" pitchFamily="18" charset="0"/>
              </a:rPr>
              <a:t> ) а </a:t>
            </a:r>
            <a:r>
              <a:rPr lang="ru-RU" sz="1400" dirty="0" err="1" smtClean="0">
                <a:solidFill>
                  <a:schemeClr val="tx1"/>
                </a:solidFill>
                <a:latin typeface="Times New Roman" pitchFamily="18" charset="0"/>
                <a:cs typeface="Times New Roman" pitchFamily="18" charset="0"/>
              </a:rPr>
              <a:t>інших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членів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команди</a:t>
            </a:r>
            <a:r>
              <a:rPr lang="ru-RU" sz="1400" dirty="0" smtClean="0">
                <a:solidFill>
                  <a:schemeClr val="tx1"/>
                </a:solidFill>
                <a:latin typeface="Times New Roman" pitchFamily="18" charset="0"/>
                <a:cs typeface="Times New Roman" pitchFamily="18" charset="0"/>
              </a:rPr>
              <a:t> я прошу </a:t>
            </a:r>
            <a:r>
              <a:rPr lang="ru-RU" sz="1400" dirty="0" err="1" smtClean="0">
                <a:solidFill>
                  <a:schemeClr val="tx1"/>
                </a:solidFill>
                <a:latin typeface="Times New Roman" pitchFamily="18" charset="0"/>
                <a:cs typeface="Times New Roman" pitchFamily="18" charset="0"/>
              </a:rPr>
              <a:t>підготувати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гіо</a:t>
            </a:r>
            <a:r>
              <a:rPr lang="ru-RU" sz="1400" dirty="0" smtClean="0">
                <a:solidFill>
                  <a:schemeClr val="tx1"/>
                </a:solidFill>
                <a:latin typeface="Times New Roman" pitchFamily="18" charset="0"/>
                <a:cs typeface="Times New Roman" pitchFamily="18" charset="0"/>
              </a:rPr>
              <a:t> З </a:t>
            </a:r>
            <a:r>
              <a:rPr lang="ru-RU" sz="1400" dirty="0" err="1" smtClean="0">
                <a:solidFill>
                  <a:schemeClr val="tx1"/>
                </a:solidFill>
                <a:latin typeface="Times New Roman" pitchFamily="18" charset="0"/>
                <a:cs typeface="Times New Roman" pitchFamily="18" charset="0"/>
              </a:rPr>
              <a:t>запитання</a:t>
            </a:r>
            <a:r>
              <a:rPr lang="ru-RU" sz="1400" dirty="0" smtClean="0">
                <a:solidFill>
                  <a:schemeClr val="tx1"/>
                </a:solidFill>
                <a:latin typeface="Times New Roman" pitchFamily="18" charset="0"/>
                <a:cs typeface="Times New Roman" pitchFamily="18" charset="0"/>
              </a:rPr>
              <a:t> для </a:t>
            </a:r>
            <a:r>
              <a:rPr lang="ru-RU" sz="1400" dirty="0" err="1" smtClean="0">
                <a:solidFill>
                  <a:schemeClr val="tx1"/>
                </a:solidFill>
                <a:latin typeface="Times New Roman" pitchFamily="18" charset="0"/>
                <a:cs typeface="Times New Roman" pitchFamily="18" charset="0"/>
              </a:rPr>
              <a:t>команди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суперників</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А </a:t>
            </a:r>
            <a:r>
              <a:rPr lang="ru-RU" sz="1400" dirty="0" err="1" smtClean="0">
                <a:solidFill>
                  <a:schemeClr val="tx1"/>
                </a:solidFill>
                <a:latin typeface="Times New Roman" pitchFamily="18" charset="0"/>
                <a:cs typeface="Times New Roman" pitchFamily="18" charset="0"/>
              </a:rPr>
              <a:t>поки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наші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експерти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підводять</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підсумки</a:t>
            </a:r>
            <a:r>
              <a:rPr lang="ru-RU" sz="1400" dirty="0" smtClean="0">
                <a:solidFill>
                  <a:schemeClr val="tx1"/>
                </a:solidFill>
                <a:latin typeface="Times New Roman" pitchFamily="18" charset="0"/>
                <a:cs typeface="Times New Roman" pitchFamily="18" charset="0"/>
              </a:rPr>
              <a:t> теоретичного конкурсу я </a:t>
            </a:r>
            <a:r>
              <a:rPr lang="ru-RU" sz="1400" dirty="0" err="1" smtClean="0">
                <a:solidFill>
                  <a:schemeClr val="tx1"/>
                </a:solidFill>
                <a:latin typeface="Times New Roman" pitchFamily="18" charset="0"/>
                <a:cs typeface="Times New Roman" pitchFamily="18" charset="0"/>
              </a:rPr>
              <a:t>запрошую</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обидві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команди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зайняти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місця</a:t>
            </a:r>
            <a:r>
              <a:rPr lang="ru-RU" sz="1400" dirty="0" smtClean="0">
                <a:solidFill>
                  <a:schemeClr val="tx1"/>
                </a:solidFill>
                <a:latin typeface="Times New Roman" pitchFamily="18" charset="0"/>
                <a:cs typeface="Times New Roman" pitchFamily="18" charset="0"/>
              </a:rPr>
              <a:t> за </a:t>
            </a:r>
            <a:r>
              <a:rPr lang="ru-RU" sz="1400" dirty="0" err="1" smtClean="0">
                <a:solidFill>
                  <a:schemeClr val="tx1"/>
                </a:solidFill>
                <a:latin typeface="Times New Roman" pitchFamily="18" charset="0"/>
                <a:cs typeface="Times New Roman" pitchFamily="18" charset="0"/>
              </a:rPr>
              <a:t>робочими</a:t>
            </a:r>
            <a:r>
              <a:rPr lang="ru-RU" sz="1400" dirty="0" smtClean="0">
                <a:solidFill>
                  <a:schemeClr val="tx1"/>
                </a:solidFill>
                <a:latin typeface="Times New Roman" pitchFamily="18" charset="0"/>
                <a:cs typeface="Times New Roman" pitchFamily="18" charset="0"/>
              </a:rPr>
              <a:t> столами </a:t>
            </a:r>
            <a:r>
              <a:rPr lang="ru-RU" sz="1400" dirty="0" err="1" smtClean="0">
                <a:solidFill>
                  <a:schemeClr val="tx1"/>
                </a:solidFill>
                <a:latin typeface="Times New Roman" pitchFamily="18" charset="0"/>
                <a:cs typeface="Times New Roman" pitchFamily="18" charset="0"/>
              </a:rPr>
              <a:t>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самостійно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виконати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практичне</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завдання</a:t>
            </a:r>
            <a:r>
              <a:rPr lang="ru-RU" sz="1400" dirty="0" smtClean="0">
                <a:solidFill>
                  <a:schemeClr val="tx1"/>
                </a:solidFill>
                <a:latin typeface="Times New Roman" pitchFamily="18" charset="0"/>
                <a:cs typeface="Times New Roman" pitchFamily="18" charset="0"/>
              </a:rPr>
              <a:t> на яке </a:t>
            </a:r>
            <a:r>
              <a:rPr lang="ru-RU" sz="1400" dirty="0" err="1" smtClean="0">
                <a:solidFill>
                  <a:schemeClr val="tx1"/>
                </a:solidFill>
                <a:latin typeface="Times New Roman" pitchFamily="18" charset="0"/>
                <a:cs typeface="Times New Roman" pitchFamily="18" charset="0"/>
              </a:rPr>
              <a:t>дається</a:t>
            </a:r>
            <a:r>
              <a:rPr lang="ru-RU" sz="1400" dirty="0" smtClean="0">
                <a:solidFill>
                  <a:schemeClr val="tx1"/>
                </a:solidFill>
                <a:latin typeface="Times New Roman" pitchFamily="18" charset="0"/>
                <a:cs typeface="Times New Roman" pitchFamily="18" charset="0"/>
              </a:rPr>
              <a:t> 23 </a:t>
            </a:r>
            <a:r>
              <a:rPr lang="ru-RU" sz="1400" dirty="0" err="1" smtClean="0">
                <a:solidFill>
                  <a:schemeClr val="tx1"/>
                </a:solidFill>
                <a:latin typeface="Times New Roman" pitchFamily="18" charset="0"/>
                <a:cs typeface="Times New Roman" pitchFamily="18" charset="0"/>
              </a:rPr>
              <a:t>хвилини</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Після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виконання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роботи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учні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сідають</a:t>
            </a:r>
            <a:r>
              <a:rPr lang="ru-RU" sz="1400" dirty="0" smtClean="0">
                <a:solidFill>
                  <a:schemeClr val="tx1"/>
                </a:solidFill>
                <a:latin typeface="Times New Roman" pitchFamily="18" charset="0"/>
                <a:cs typeface="Times New Roman" pitchFamily="18" charset="0"/>
              </a:rPr>
              <a:t> на </a:t>
            </a:r>
            <a:r>
              <a:rPr lang="ru-RU" sz="1400" dirty="0" err="1" smtClean="0">
                <a:solidFill>
                  <a:schemeClr val="tx1"/>
                </a:solidFill>
                <a:latin typeface="Times New Roman" pitchFamily="18" charset="0"/>
                <a:cs typeface="Times New Roman" pitchFamily="18" charset="0"/>
              </a:rPr>
              <a:t>свої</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місця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Обмін</a:t>
            </a:r>
            <a:r>
              <a:rPr lang="ru-RU" sz="1400" dirty="0" smtClean="0">
                <a:solidFill>
                  <a:schemeClr val="tx1"/>
                </a:solidFill>
                <a:latin typeface="Times New Roman" pitchFamily="18" charset="0"/>
                <a:cs typeface="Times New Roman" pitchFamily="18" charset="0"/>
              </a:rPr>
              <a:t> роботами .</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Що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варти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перевірити</a:t>
            </a:r>
            <a:r>
              <a:rPr lang="ru-RU" sz="1400" dirty="0" smtClean="0">
                <a:solidFill>
                  <a:schemeClr val="tx1"/>
                </a:solidFill>
                <a:latin typeface="Times New Roman" pitchFamily="18" charset="0"/>
                <a:cs typeface="Times New Roman" pitchFamily="18" charset="0"/>
              </a:rPr>
              <a:t> перед початком </a:t>
            </a:r>
            <a:r>
              <a:rPr lang="ru-RU" sz="1400" dirty="0" err="1" smtClean="0">
                <a:solidFill>
                  <a:schemeClr val="tx1"/>
                </a:solidFill>
                <a:latin typeface="Times New Roman" pitchFamily="18" charset="0"/>
                <a:cs typeface="Times New Roman" pitchFamily="18" charset="0"/>
              </a:rPr>
              <a:t>роботи</a:t>
            </a:r>
            <a:r>
              <a:rPr lang="ru-RU" sz="1400" dirty="0" smtClean="0">
                <a:solidFill>
                  <a:schemeClr val="tx1"/>
                </a:solidFill>
                <a:latin typeface="Times New Roman" pitchFamily="18" charset="0"/>
                <a:cs typeface="Times New Roman" pitchFamily="18" charset="0"/>
              </a:rPr>
              <a:t> при </a:t>
            </a:r>
            <a:r>
              <a:rPr lang="ru-RU" sz="1400" dirty="0" err="1" smtClean="0">
                <a:solidFill>
                  <a:schemeClr val="tx1"/>
                </a:solidFill>
                <a:latin typeface="Times New Roman" pitchFamily="18" charset="0"/>
                <a:cs typeface="Times New Roman" pitchFamily="18" charset="0"/>
              </a:rPr>
              <a:t>з'єднанні</a:t>
            </a:r>
            <a:r>
              <a:rPr lang="ru-RU" sz="1400" dirty="0" smtClean="0">
                <a:solidFill>
                  <a:schemeClr val="tx1"/>
                </a:solidFill>
                <a:latin typeface="Times New Roman" pitchFamily="18" charset="0"/>
                <a:cs typeface="Times New Roman" pitchFamily="18" charset="0"/>
              </a:rPr>
              <a:t> жил проводу ?</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Які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вимоги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безпеки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необхідно</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виконувати</a:t>
            </a:r>
            <a:r>
              <a:rPr lang="ru-RU" sz="1400" dirty="0" smtClean="0">
                <a:solidFill>
                  <a:schemeClr val="tx1"/>
                </a:solidFill>
                <a:latin typeface="Times New Roman" pitchFamily="18" charset="0"/>
                <a:cs typeface="Times New Roman" pitchFamily="18" charset="0"/>
              </a:rPr>
              <a:t> перед початком </a:t>
            </a:r>
            <a:r>
              <a:rPr lang="ru-RU" sz="1400" dirty="0" err="1" smtClean="0">
                <a:solidFill>
                  <a:schemeClr val="tx1"/>
                </a:solidFill>
                <a:latin typeface="Times New Roman" pitchFamily="18" charset="0"/>
                <a:cs typeface="Times New Roman" pitchFamily="18" charset="0"/>
              </a:rPr>
              <a:t>роботи</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Які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типові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помилки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можуть</a:t>
            </a:r>
            <a:r>
              <a:rPr lang="ru-RU" sz="1400" dirty="0" smtClean="0">
                <a:solidFill>
                  <a:schemeClr val="tx1"/>
                </a:solidFill>
                <a:latin typeface="Times New Roman" pitchFamily="18" charset="0"/>
                <a:cs typeface="Times New Roman" pitchFamily="18" charset="0"/>
              </a:rPr>
              <a:t> бути </a:t>
            </a:r>
            <a:r>
              <a:rPr lang="ru-RU" sz="1400" dirty="0" err="1" smtClean="0">
                <a:solidFill>
                  <a:schemeClr val="tx1"/>
                </a:solidFill>
                <a:latin typeface="Times New Roman" pitchFamily="18" charset="0"/>
                <a:cs typeface="Times New Roman" pitchFamily="18" charset="0"/>
              </a:rPr>
              <a:t>допущені</a:t>
            </a:r>
            <a:r>
              <a:rPr lang="ru-RU" sz="1400" dirty="0" smtClean="0">
                <a:solidFill>
                  <a:schemeClr val="tx1"/>
                </a:solidFill>
                <a:latin typeface="Times New Roman" pitchFamily="18" charset="0"/>
                <a:cs typeface="Times New Roman" pitchFamily="18" charset="0"/>
              </a:rPr>
              <a:t> при </a:t>
            </a:r>
            <a:r>
              <a:rPr lang="ru-RU" sz="1400" dirty="0" err="1" smtClean="0">
                <a:solidFill>
                  <a:schemeClr val="tx1"/>
                </a:solidFill>
                <a:latin typeface="Times New Roman" pitchFamily="18" charset="0"/>
                <a:cs typeface="Times New Roman" pitchFamily="18" charset="0"/>
              </a:rPr>
              <a:t>роботі</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Дії</a:t>
            </a:r>
            <a:r>
              <a:rPr lang="ru-RU" sz="1400" dirty="0" smtClean="0">
                <a:solidFill>
                  <a:schemeClr val="tx1"/>
                </a:solidFill>
                <a:latin typeface="Times New Roman" pitchFamily="18" charset="0"/>
                <a:cs typeface="Times New Roman" pitchFamily="18" charset="0"/>
              </a:rPr>
              <a:t> при </a:t>
            </a:r>
            <a:r>
              <a:rPr lang="ru-RU" sz="1400" dirty="0" err="1" smtClean="0">
                <a:solidFill>
                  <a:schemeClr val="tx1"/>
                </a:solidFill>
                <a:latin typeface="Times New Roman" pitchFamily="18" charset="0"/>
                <a:cs typeface="Times New Roman" pitchFamily="18" charset="0"/>
              </a:rPr>
              <a:t>поранені</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монтерським</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ножем</a:t>
            </a:r>
            <a:r>
              <a:rPr lang="ru-RU" sz="1400" dirty="0" smtClean="0">
                <a:solidFill>
                  <a:schemeClr val="tx1"/>
                </a:solidFill>
                <a:latin typeface="Times New Roman" pitchFamily="18" charset="0"/>
                <a:cs typeface="Times New Roman" pitchFamily="18" charset="0"/>
              </a:rPr>
              <a:t> ?</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Вимоги</a:t>
            </a:r>
            <a:r>
              <a:rPr lang="ru-RU" sz="1400" dirty="0" smtClean="0">
                <a:solidFill>
                  <a:schemeClr val="tx1"/>
                </a:solidFill>
                <a:latin typeface="Times New Roman" pitchFamily="18" charset="0"/>
                <a:cs typeface="Times New Roman" pitchFamily="18" charset="0"/>
              </a:rPr>
              <a:t> до </a:t>
            </a:r>
            <a:r>
              <a:rPr lang="ru-RU" sz="1400" dirty="0" err="1" smtClean="0">
                <a:solidFill>
                  <a:schemeClr val="tx1"/>
                </a:solidFill>
                <a:latin typeface="Times New Roman" pitchFamily="18" charset="0"/>
                <a:cs typeface="Times New Roman" pitchFamily="18" charset="0"/>
              </a:rPr>
              <a:t>розміру</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зняття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ізоляції</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розмір</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гвинта</a:t>
            </a:r>
            <a:r>
              <a:rPr lang="ru-RU" sz="1400" dirty="0" smtClean="0">
                <a:solidFill>
                  <a:schemeClr val="tx1"/>
                </a:solidFill>
                <a:latin typeface="Times New Roman" pitchFamily="18" charset="0"/>
                <a:cs typeface="Times New Roman" pitchFamily="18" charset="0"/>
              </a:rPr>
              <a:t> + 3-4 мм ).</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Зробили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кільце</a:t>
            </a:r>
            <a:r>
              <a:rPr lang="ru-RU" sz="1400" dirty="0" smtClean="0">
                <a:solidFill>
                  <a:schemeClr val="tx1"/>
                </a:solidFill>
                <a:latin typeface="Times New Roman" pitchFamily="18" charset="0"/>
                <a:cs typeface="Times New Roman" pitchFamily="18" charset="0"/>
              </a:rPr>
              <a:t> проводу не за часовою </a:t>
            </a:r>
            <a:r>
              <a:rPr lang="ru-RU" sz="1400" dirty="0" err="1" smtClean="0">
                <a:solidFill>
                  <a:schemeClr val="tx1"/>
                </a:solidFill>
                <a:latin typeface="Times New Roman" pitchFamily="18" charset="0"/>
                <a:cs typeface="Times New Roman" pitchFamily="18" charset="0"/>
              </a:rPr>
              <a:t>стрілкою</a:t>
            </a:r>
            <a:r>
              <a:rPr lang="ru-RU" sz="1400" dirty="0" smtClean="0">
                <a:solidFill>
                  <a:schemeClr val="tx1"/>
                </a:solidFill>
                <a:latin typeface="Times New Roman" pitchFamily="18" charset="0"/>
                <a:cs typeface="Times New Roman" pitchFamily="18" charset="0"/>
              </a:rPr>
              <a:t> , до </a:t>
            </a:r>
            <a:r>
              <a:rPr lang="ru-RU" sz="1400" dirty="0" err="1" smtClean="0">
                <a:solidFill>
                  <a:schemeClr val="tx1"/>
                </a:solidFill>
                <a:latin typeface="Times New Roman" pitchFamily="18" charset="0"/>
                <a:cs typeface="Times New Roman" pitchFamily="18" charset="0"/>
              </a:rPr>
              <a:t>яких</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дефектів</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це</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приведе</a:t>
            </a:r>
            <a:r>
              <a:rPr lang="ru-RU" sz="1400" dirty="0" smtClean="0">
                <a:solidFill>
                  <a:schemeClr val="tx1"/>
                </a:solidFill>
                <a:latin typeface="Times New Roman" pitchFamily="18" charset="0"/>
                <a:cs typeface="Times New Roman" pitchFamily="18" charset="0"/>
              </a:rPr>
              <a:t> ( </a:t>
            </a:r>
            <a:r>
              <a:rPr lang="ru-RU" sz="1400" dirty="0" err="1" smtClean="0">
                <a:solidFill>
                  <a:schemeClr val="tx1"/>
                </a:solidFill>
                <a:latin typeface="Times New Roman" pitchFamily="18" charset="0"/>
                <a:cs typeface="Times New Roman" pitchFamily="18" charset="0"/>
              </a:rPr>
              <a:t>розкрут</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кільця</a:t>
            </a:r>
            <a:r>
              <a:rPr lang="ru-RU" sz="1400" dirty="0" smtClean="0">
                <a:solidFill>
                  <a:schemeClr val="tx1"/>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6" name="Рисунок 5" descr="E:\foto\P4140629.JPG"/>
          <p:cNvPicPr/>
          <p:nvPr/>
        </p:nvPicPr>
        <p:blipFill>
          <a:blip r:embed="rId2" cstate="email"/>
          <a:srcRect/>
          <a:stretch>
            <a:fillRect/>
          </a:stretch>
        </p:blipFill>
        <p:spPr bwMode="auto">
          <a:xfrm>
            <a:off x="611560" y="3248694"/>
            <a:ext cx="2000264" cy="1428760"/>
          </a:xfrm>
          <a:prstGeom prst="rect">
            <a:avLst/>
          </a:prstGeom>
          <a:noFill/>
          <a:ln w="9525">
            <a:noFill/>
            <a:miter lim="800000"/>
            <a:headEnd/>
            <a:tailEnd/>
          </a:ln>
        </p:spPr>
      </p:pic>
      <p:pic>
        <p:nvPicPr>
          <p:cNvPr id="7" name="Рисунок 6" descr="E:\foto\P4140630.JPG"/>
          <p:cNvPicPr/>
          <p:nvPr/>
        </p:nvPicPr>
        <p:blipFill>
          <a:blip r:embed="rId3" cstate="email"/>
          <a:srcRect/>
          <a:stretch>
            <a:fillRect/>
          </a:stretch>
        </p:blipFill>
        <p:spPr bwMode="auto">
          <a:xfrm>
            <a:off x="2786050" y="3212976"/>
            <a:ext cx="1857388" cy="1500197"/>
          </a:xfrm>
          <a:prstGeom prst="rect">
            <a:avLst/>
          </a:prstGeom>
          <a:noFill/>
          <a:ln w="9525">
            <a:noFill/>
            <a:miter lim="800000"/>
            <a:headEnd/>
            <a:tailEnd/>
          </a:ln>
        </p:spPr>
      </p:pic>
      <p:pic>
        <p:nvPicPr>
          <p:cNvPr id="8" name="Рисунок 7" descr="E:\foto\P4140636.JPG"/>
          <p:cNvPicPr/>
          <p:nvPr/>
        </p:nvPicPr>
        <p:blipFill>
          <a:blip r:embed="rId4" cstate="email"/>
          <a:srcRect/>
          <a:stretch>
            <a:fillRect/>
          </a:stretch>
        </p:blipFill>
        <p:spPr bwMode="auto">
          <a:xfrm>
            <a:off x="6804248" y="3140968"/>
            <a:ext cx="1928825" cy="1500198"/>
          </a:xfrm>
          <a:prstGeom prst="rect">
            <a:avLst/>
          </a:prstGeom>
          <a:noFill/>
          <a:ln w="9525">
            <a:noFill/>
            <a:miter lim="800000"/>
            <a:headEnd/>
            <a:tailEnd/>
          </a:ln>
        </p:spPr>
      </p:pic>
      <p:pic>
        <p:nvPicPr>
          <p:cNvPr id="9" name="Рисунок 8" descr="E:\foto\P4140654.JPG"/>
          <p:cNvPicPr/>
          <p:nvPr/>
        </p:nvPicPr>
        <p:blipFill>
          <a:blip r:embed="rId5" cstate="email"/>
          <a:srcRect/>
          <a:stretch>
            <a:fillRect/>
          </a:stretch>
        </p:blipFill>
        <p:spPr bwMode="auto">
          <a:xfrm>
            <a:off x="4788024" y="3140968"/>
            <a:ext cx="1857388"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Admin\Мои документы\Мои рисунки\MP Navigator EX\2013_12_10\IMG_0003.jpg"/>
          <p:cNvPicPr/>
          <p:nvPr/>
        </p:nvPicPr>
        <p:blipFill>
          <a:blip r:embed="rId3">
            <a:lum contrast="-10000"/>
          </a:blip>
          <a:srcRect l="6221" t="1656" r="16754" b="7077"/>
          <a:stretch>
            <a:fillRect/>
          </a:stretch>
        </p:blipFill>
        <p:spPr bwMode="auto">
          <a:xfrm>
            <a:off x="1571604" y="571480"/>
            <a:ext cx="1643074" cy="2571768"/>
          </a:xfrm>
          <a:prstGeom prst="rect">
            <a:avLst/>
          </a:prstGeom>
          <a:noFill/>
          <a:ln w="9525">
            <a:noFill/>
            <a:miter lim="800000"/>
            <a:headEnd/>
            <a:tailEnd/>
          </a:ln>
        </p:spPr>
      </p:pic>
      <p:pic>
        <p:nvPicPr>
          <p:cNvPr id="6" name="Рисунок 5" descr="C:\Documents and Settings\Admin\Мои документы\Мои рисунки\MP Navigator EX\2013_12_10\IMG_0013.jpg"/>
          <p:cNvPicPr/>
          <p:nvPr/>
        </p:nvPicPr>
        <p:blipFill>
          <a:blip r:embed="rId4"/>
          <a:srcRect l="14423" t="6330" r="14906" b="18580"/>
          <a:stretch>
            <a:fillRect/>
          </a:stretch>
        </p:blipFill>
        <p:spPr bwMode="auto">
          <a:xfrm>
            <a:off x="928662" y="3286124"/>
            <a:ext cx="1714512" cy="2357438"/>
          </a:xfrm>
          <a:prstGeom prst="rect">
            <a:avLst/>
          </a:prstGeom>
          <a:noFill/>
          <a:ln w="9525">
            <a:noFill/>
            <a:miter lim="800000"/>
            <a:headEnd/>
            <a:tailEnd/>
          </a:ln>
        </p:spPr>
      </p:pic>
      <p:pic>
        <p:nvPicPr>
          <p:cNvPr id="7" name="Рисунок 6" descr="C:\Documents and Settings\Admin\Мои документы\Мои рисунки\MP Navigator EX\2013_12_10\IMG_0014.jpg"/>
          <p:cNvPicPr/>
          <p:nvPr/>
        </p:nvPicPr>
        <p:blipFill>
          <a:blip r:embed="rId5"/>
          <a:srcRect l="9513" t="2606" r="11574" b="13864"/>
          <a:stretch>
            <a:fillRect/>
          </a:stretch>
        </p:blipFill>
        <p:spPr bwMode="auto">
          <a:xfrm>
            <a:off x="4786314" y="3143248"/>
            <a:ext cx="1857388" cy="2581276"/>
          </a:xfrm>
          <a:prstGeom prst="rect">
            <a:avLst/>
          </a:prstGeom>
          <a:noFill/>
          <a:ln w="9525">
            <a:noFill/>
            <a:miter lim="800000"/>
            <a:headEnd/>
            <a:tailEnd/>
          </a:ln>
        </p:spPr>
      </p:pic>
      <p:pic>
        <p:nvPicPr>
          <p:cNvPr id="8" name="Рисунок 7" descr="C:\Documents and Settings\Admin\Мои документы\Мои рисунки\MP Navigator EX\2013_12_10\IMG_0016.jpg"/>
          <p:cNvPicPr/>
          <p:nvPr/>
        </p:nvPicPr>
        <p:blipFill>
          <a:blip r:embed="rId6"/>
          <a:srcRect l="6000" r="1578" b="18578"/>
          <a:stretch>
            <a:fillRect/>
          </a:stretch>
        </p:blipFill>
        <p:spPr bwMode="auto">
          <a:xfrm>
            <a:off x="3929058" y="500042"/>
            <a:ext cx="1929237" cy="2643206"/>
          </a:xfrm>
          <a:prstGeom prst="rect">
            <a:avLst/>
          </a:prstGeom>
          <a:noFill/>
          <a:ln w="9525">
            <a:noFill/>
            <a:miter lim="800000"/>
            <a:headEnd/>
            <a:tailEnd/>
          </a:ln>
        </p:spPr>
      </p:pic>
      <p:pic>
        <p:nvPicPr>
          <p:cNvPr id="9" name="Рисунок 8" descr="C:\Documents and Settings\Admin\Мои документы\Мои рисунки\MP Navigator EX\2014_02_05\IMG_0001.jpg"/>
          <p:cNvPicPr/>
          <p:nvPr/>
        </p:nvPicPr>
        <p:blipFill>
          <a:blip r:embed="rId7"/>
          <a:srcRect l="11484" t="8685" r="11512" b="14764"/>
          <a:stretch>
            <a:fillRect/>
          </a:stretch>
        </p:blipFill>
        <p:spPr bwMode="auto">
          <a:xfrm>
            <a:off x="6858016" y="3357562"/>
            <a:ext cx="1928826" cy="2643206"/>
          </a:xfrm>
          <a:prstGeom prst="rect">
            <a:avLst/>
          </a:prstGeom>
          <a:noFill/>
          <a:ln w="9525">
            <a:noFill/>
            <a:miter lim="800000"/>
            <a:headEnd/>
            <a:tailEnd/>
          </a:ln>
        </p:spPr>
      </p:pic>
      <p:pic>
        <p:nvPicPr>
          <p:cNvPr id="10" name="Рисунок 9" descr="C:\Documents and Settings\Admin\Мои документы\Мои рисунки\MP Navigator EX\2014_02_05\IMG_0002.jpg"/>
          <p:cNvPicPr/>
          <p:nvPr/>
        </p:nvPicPr>
        <p:blipFill>
          <a:blip r:embed="rId8"/>
          <a:srcRect l="10922" t="3972" r="20868" b="18702"/>
          <a:stretch>
            <a:fillRect/>
          </a:stretch>
        </p:blipFill>
        <p:spPr bwMode="auto">
          <a:xfrm>
            <a:off x="2857488" y="3214686"/>
            <a:ext cx="1786768" cy="2634343"/>
          </a:xfrm>
          <a:prstGeom prst="rect">
            <a:avLst/>
          </a:prstGeom>
          <a:noFill/>
          <a:ln w="9525">
            <a:noFill/>
            <a:miter lim="800000"/>
            <a:headEnd/>
            <a:tailEnd/>
          </a:ln>
        </p:spPr>
      </p:pic>
      <p:graphicFrame>
        <p:nvGraphicFramePr>
          <p:cNvPr id="2051" name="Object 3"/>
          <p:cNvGraphicFramePr>
            <a:graphicFrameLocks noChangeAspect="1"/>
          </p:cNvGraphicFramePr>
          <p:nvPr/>
        </p:nvGraphicFramePr>
        <p:xfrm>
          <a:off x="6715140" y="428604"/>
          <a:ext cx="1946275" cy="2889250"/>
        </p:xfrm>
        <a:graphic>
          <a:graphicData uri="http://schemas.openxmlformats.org/presentationml/2006/ole">
            <p:oleObj spid="_x0000_s2053" name="Документ" r:id="rId9" imgW="6757371" imgH="10034226" progId="Word.Document.12">
              <p:embed/>
            </p:oleObj>
          </a:graphicData>
        </a:graphic>
      </p:graphicFrame>
      <p:sp>
        <p:nvSpPr>
          <p:cNvPr id="12" name="Заголовок 11"/>
          <p:cNvSpPr>
            <a:spLocks noGrp="1"/>
          </p:cNvSpPr>
          <p:nvPr>
            <p:ph type="title"/>
          </p:nvPr>
        </p:nvSpPr>
        <p:spPr>
          <a:xfrm>
            <a:off x="1285852" y="6143644"/>
            <a:ext cx="7858148" cy="500058"/>
          </a:xfrm>
        </p:spPr>
        <p:txBody>
          <a:bodyPr>
            <a:normAutofit/>
          </a:bodyPr>
          <a:lstStyle/>
          <a:p>
            <a:r>
              <a:rPr lang="uk-UA" sz="1600" b="1" dirty="0" smtClean="0">
                <a:latin typeface="Times New Roman" pitchFamily="18" charset="0"/>
                <a:cs typeface="Times New Roman" pitchFamily="18" charset="0"/>
              </a:rPr>
              <a:t>Інструкційні карти, контрольні роботи та технологічні карти</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1205</TotalTime>
  <Words>136</Words>
  <Application>Microsoft Office PowerPoint</Application>
  <PresentationFormat>Экран (4:3)</PresentationFormat>
  <Paragraphs>14</Paragraphs>
  <Slides>10</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Эркер</vt:lpstr>
      <vt:lpstr>Документ</vt:lpstr>
      <vt:lpstr>Відкритий урок  виробничого навчання нетрадиційний – ролева гра </vt:lpstr>
      <vt:lpstr>                                                                                                                            Затверджую:                                                                                                                            старший майстер ЗПЛ                                                                                                                          ___________________                                                                 План уроку                                                      з виробничого навчання                            за фахом “ електромонтер з обслуговування підстанцій;                                             електрозварник ручного зварювання ”.  Тема програми: Електромонтажні роботи.  Тема уроку: Окінцювання  з'єднання проводу.  Мета уроку: навчальна  - формувати та закріпити уміння та навички здобувачів освіти з виконанні виробничих робіт  ,вміти планувати і здійснювати виробничий процес, вмінь застосувати знання для розв'язання навчально-виробничих завдань; формування готовності до оволодіння новою технікою та технологією виробництва і т. ін.  розвиваюча -  формування та розвиток раціональних прийомів мислення, пам'яті; розвиток пізнавальної активності та самостійності;  розвиток уваги, спостережливості, волі, наполегливості у досягненні мети;  розвиток навичок та звичок планувати та контролювати свою працю;  розвиток умінь та навичок самовдосконалення в обраній професії;   виховна -виховання поваги до праці, до своєї професії; виховання дбайливого відношенні до обладнання, матеріалів, інструменту;  виховання моральних якостей; виховання дисципліні, сумлінності, відповідальності, ініціативі;  виховання вміння працювати в колективі;  формування форм і правил свідомої дисципліни.  Тип уроку – урок формування складних умінь (с формувати  у здобувачів освіти   уміння  по виконанню окінцювання  з'єднання проводу ; сформувати в учнів уміння більш раціонального виконання операції окінцювання  з'єднання проводу. за допомогою спец.пристосування...    Вид уроку – не традиційний  ролева гра    Методи навчання - пояснювально ілюстрований, наочний , практичний, частково - пошуковий     </vt:lpstr>
      <vt:lpstr>Дидактичне забезпечення - креслення, інструкційні картки, плакати за темою “ Електромонтажні роботи ”, завдання команд, критерії оцінювання показників ходу гри  Форма організації учбової діяльності – бригадна ( 7-8 чол.)   Матеріально – технічне забезпечення  - викрутка розміром 0,3мм, кусачки, монтерський ніж МН-2, металева щітка, універсальні кліщі, кварцевазелинова паста , шайби зірки, пружинні шайби, гвинтовий затиск, наждачний папір.  Міжпредметні зв'язки - матеріалознавство, охорона праці,спеціальна технологія електромонтерів .  Місце проведення уроку - навчальна майстерня   Хід  уроку    І етап - організаційний  - перевірка наявності учнів, перевірка готовності до уроку, допуск до техніки безпеки;  - повідомлення теми і мети уроку; - ознайомлення учнів зі сценарієм рольової гри і функціонально – рольовими обов'язками її учасників ( у грі беруть участь дві команди здобувачів освіти  та група експертів з числа педпрацівників. Здобувачі освіти в процесі гри виконують функції електромонтерів, які працюють в умовах виробництва).   Процес гри складається з наступних основних частин : - актуалізація опорних знань і умінь здобувачів освіти  , взаємоопитування, рецензування відповідей учасниками гри; - вирішення проблемних ситуацій пов'язаних з питань охорони праці; - самостійне виконання практичних робіт; - приймання, перевірка й оцінювання практичних робіт; - оцінка ходу і результатів гри.         </vt:lpstr>
      <vt:lpstr> Пояснення функцій експертів: - спостерігати за ходом гри; - оцінювати питання – відповіді, дії команд відповідно до правил і регламенту гри; - фіксувати бали отримані командами; - надати коментар підсумків роботи команд.  Майстер інформуєздобувачів освіти про показники , які будуть оцінюватись в процесі гри ( експертам видаються картки для оцінювання ходу гри та результатів самостійних практичних робіт  карта №1- критерії оцінювання). Формування ігрових команд , вибір капітанів команд.  ІІ етап – постановка навчально – виробничих завдань.  - пояснення майстром навчального матеріалу за темою “ Окінцювання з'єднання проводу ” демонстрація основних  трудових прийомів і операцій (інструкційні картки);  - актуалізація знань і умінь:  питання на перевірку попередніх знань : 1. назвіть і покажіть  інструменти і пристосування , які застосовуються при окінцюванні  з'єднання проводу? 2.як виконують з'єднання алюмінієвих  жил з мідними? ( При з'єднанні  алюмінієвих жил з мідними знімають з кінців алюмінієвої жили на відстані 60мм, а з кінця мідної на відстань 20-30 мм . Скручують зачищені жили так, щоб на мідну жилу були навиті три – чотири витка алюмінієвої жили . Далі операції виконують так, як зазначено).  - майстер пропонує кожній команді підготувати по три питання за темою уроку для іншої команди . Питання повинні задавати капітани команд у відповідях беруть участь всі члени і заробляють бали. Можливий обмін думками й аргументація свого варіанту відповіді, однак у випадку заперечування вірної  відповіді, однак у випадку заперечування  вірної відповіді отримується штрафний бал.      </vt:lpstr>
      <vt:lpstr>Питання першої команди  1. що таке електропроводка? 2. як поділяють електропроводки за способом виконання? 3. які бувають сховані електропроводки?   Питання другої команди 1. для чого служать електропроводки? 2. які бувають відкриті електропроводки? 3. що таке ввід від повітряних ліній?  Далі майстер видає завдання кожній команді самостійно виконати контрольні тести. Після складання контрольних тестів здобувачі освіти  оцінюють експерти, потім майстром видається завдання самостійної практичної роботи, результати практичного завдання .  ІІІ етап . Після   вивчення учнями інструкційної карти і інструкції з охорони праці майстер пропонує команді перерахувати міри безпеки,  яких необхідно дотримуватись перед початком роботи, під час роботи, після роботи.  Команди відповідають на запитання:  1. що варто перевірити перед початком роботи при окінцюванні з'єднання проводу? 2. дії при поранені монтажним ножем?  Майстер пропонує кожній команді відповісти на запитання типових помилок, які можуть бути допущені при окінцюванні з'єднання проводу: 1. вимоги до розміру зняття ізоляції ( розмір діаметра гвинта +3мм ) 2. зробили окінцювання   проводу не за часовою стрілкою , до яких дефектів це приведе ( відбудеться розкрутка кільця). 3. що відбудеться, коли зробити надріз проволоки ( малий діаметр кільця та малий опір лінії)</vt:lpstr>
      <vt:lpstr>ІV етап  - підведення підсумків гри  Надається слово експертам, які повідомляють підсумки роботи команд на всіх етапах уроку,  рахують бали отримані кожною командою. Оголошується команда переможець, демонструються  кращі роботи.   Промова майстра  На початку нашого уроку я хочу нагадати вам вислів філософа Конфуція: Чую-забуваю, Бачу-запом'ятовую, Роблю- сам розумію І коли ви це зрозумієте ви будете уважно слухать і розуміть всі мої слова і дії упроцесі нашого уроку. 1 .Перевірка учнів . 2.Тема нашого уроку сьогодні "Окінцювання з'єднання жил проводу " Мета уроку : сформувати та закріпити уміння учнів з виконання робіт з'єднання жил проводу та дотримання правил охорони праці . Сформувати уміння здійснювати самоконтроль роботи , уміння технічно - грамотно обґрунтовувати обране рішення , аналізувати причини браку і їх усунення . А також сприяти розвитку відповідальності , дисциплінованості за кінцевий результат праці , уміння оцінювати досягнуті результати .  А зараз я ознайомлю вас зі сценарієм нашої гри та її функціями : У грі беруть участь 2 команди учнів та група експертів з числа наших пед.працівників ( перелік ) . Учні в процесі гри виконують функції електромонтерів , які працюють в умовах виробництва . Процес гри складається з наступних частин : актуалізація опорних знань ,умінь і навичок учнів , взаємоопитування команд та складання контрольних завдань-тестів , рецензування відповідей учасниками гри ; самостійне виконання практичних робіт ; перевірка й оцінювання практичних робіт ; вирішення проблемних ситуацій з питань охорони праці ; оцінка ходу і результатів гри . </vt:lpstr>
      <vt:lpstr>4. Функції експертів складаються в тому , що в процесі гриспостерігають за ходом гри ; оцінюють відповіді на запитання , написання контрольних завдань – тестів; дії команд відповідно до правил та регламенту гри ;фіксують бали отримані командами ; підсумковують бали ;дають коментар підсумків роботи гри    зараз я проінформую вас з показниками по яким учні будуть оцінюватись у процесі гри ( читаю показники, роздаю експертам) 5. А зараз ми з вами складемо дві команди та виберемо їх капітанів та назви щоб було цікавіше . 6. Команди ми вибрали . Послухайте тепер поясненная навчального матеріалу за нашою темою ( назва теми ).  При окінцюванні з'єднання жил проводу ми повинні знати , що інструмент з яким ми працюємо повинен бути у належному стані , відповідати технічним нормам , тобто ручки на інструментах не повинні хитатись , бути заізольованими , лезо монтерського ножа також повинно міцно триматись на рукоятці ножа . Коли ви почнете знімати ізоляцію з проводу , монтерський ніж ви повинні тримати під кутом 45* від себе лезом , щоб не отримати поранень, ізоляцію знімають на відстані достатньому для вигибу кільця + 3-4 мм . Потім зачистити оголену частину жили до металевого блиску наждачним папіром під шаром вазеліну. Покрити шаром кварцевазеліновою постою негайно після її зачищення ,щоб запобігти доступ повітря і вологи до місця , цей шар пасти повинен рівномірно розподілятись по всій зачищеній частині жили .Ні в якому разі не треба зачищати жилу ножем особливо алюмінієву . У зрівнянні з міддю алюміній має низьку межу текучості , якщо алюмінієві контакти надмірно закріпити гвинтом , то з часом воно стане слабішим . Одже алюміній має вагомі недоліки , це труднощі пов'язані з монтажем електричного контакту . Далі ми згинаємо підготовлений кінець жили " кільцем " під діаметр гвинта круглогубцями за часовою стрілкою , потім щільно притискаємо підготовлене кільце до планки гвинтом через обмежуючий пристрій та пружинячу шайбу за допомогою викрутки . І кінцевий результат буде коли затиск з з'єднаними проводами влаштуємо у корпус та закриємо кришкою . Затиск не ізолюємо , тощо корпус виготовляють з ізоляційного матеріалу .  Якщо для вас все це зрозуміло давайте закріпемо матеріал : Питання для 1 команди -назвіть і покажіть інструменти , які застосовуються при роботі з'єднання жил проводу ; Питання для 2 команди - як виконують з'єднання алюмінієвого проводу з мідним ?   </vt:lpstr>
      <vt:lpstr> А тепер я роздам кожній команді по 2 контр.завдання (теста)для учнів ( назвати прізвища ) а інших членів команди я прошу підготувати гіо З запитання для команди суперників . А поки наші експерти підводять підсумки теоретичного конкурсу я запрошую обидві команди зайняти місця за робочими столами і самостійно виконати практичне завдання на яке дається 23 хвилини . ( Після виконання роботи учні сідають на свої місця ).Обмін роботами . Що варти перевірити перед початком роботи при з'єднанні жил проводу ? Які вимоги безпеки необхідно виконувати перед початком роботи ? Які типові помилки можуть бути допущені при роботі ? Дії при поранені монтерським ножем ? Вимоги до розміру зняття ізоляції ( розмір гвинта + 3-4 мм ). Зробили кільце проводу не за часовою стрілкою , до яких дефектів це приведе ( розкрут кільця )  </vt:lpstr>
      <vt:lpstr>Інструкційні карти, контрольні роботи та технологічні карти</vt:lpstr>
      <vt:lpstr>Електромонтажні інструменти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Затверджую:                                                                                                                            старший майстер ЗПЛ                                                                                                                          ___________________                                                                 План уроку                                                      з виробничого навчання                            за фахом “ електромонтер з обслуговування підстанцій;                                             електрозварник ручного зварювання ”.  Тема програми: Електромонтажні роботи.  Тема уроку: Окінцювання  з'єднання проводу.  Мета уроку: навчальна  -</dc:title>
  <dc:creator>Admin</dc:creator>
  <cp:lastModifiedBy>user</cp:lastModifiedBy>
  <cp:revision>86</cp:revision>
  <dcterms:created xsi:type="dcterms:W3CDTF">2014-01-22T13:17:25Z</dcterms:created>
  <dcterms:modified xsi:type="dcterms:W3CDTF">2021-04-07T10:27:46Z</dcterms:modified>
</cp:coreProperties>
</file>